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3" r:id="rId6"/>
    <p:sldId id="261" r:id="rId7"/>
    <p:sldId id="267" r:id="rId8"/>
    <p:sldId id="306" r:id="rId9"/>
    <p:sldId id="307" r:id="rId10"/>
    <p:sldId id="326" r:id="rId11"/>
    <p:sldId id="327" r:id="rId12"/>
    <p:sldId id="311" r:id="rId13"/>
    <p:sldId id="328" r:id="rId14"/>
    <p:sldId id="314" r:id="rId15"/>
    <p:sldId id="330" r:id="rId16"/>
    <p:sldId id="318" r:id="rId17"/>
    <p:sldId id="331" r:id="rId18"/>
    <p:sldId id="332" r:id="rId19"/>
    <p:sldId id="334" r:id="rId20"/>
    <p:sldId id="335" r:id="rId21"/>
    <p:sldId id="333" r:id="rId22"/>
    <p:sldId id="322" r:id="rId23"/>
    <p:sldId id="323" r:id="rId24"/>
    <p:sldId id="32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8" autoAdjust="0"/>
    <p:restoredTop sz="93156" autoAdjust="0"/>
  </p:normalViewPr>
  <p:slideViewPr>
    <p:cSldViewPr snapToGrid="0">
      <p:cViewPr>
        <p:scale>
          <a:sx n="60" d="100"/>
          <a:sy n="60" d="100"/>
        </p:scale>
        <p:origin x="1110"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ajokiaa Ritu" userId="f74311fc61c8a6e8" providerId="LiveId" clId="{2783C51C-314B-4F09-BD65-389FDD0672A9}"/>
    <pc:docChg chg="undo custSel addSld modSld">
      <pc:chgData name="Raajokiaa Ritu" userId="f74311fc61c8a6e8" providerId="LiveId" clId="{2783C51C-314B-4F09-BD65-389FDD0672A9}" dt="2024-10-27T20:19:44.188" v="77" actId="20577"/>
      <pc:docMkLst>
        <pc:docMk/>
      </pc:docMkLst>
      <pc:sldChg chg="modSp mod">
        <pc:chgData name="Raajokiaa Ritu" userId="f74311fc61c8a6e8" providerId="LiveId" clId="{2783C51C-314B-4F09-BD65-389FDD0672A9}" dt="2024-10-27T20:19:44.188" v="77" actId="20577"/>
        <pc:sldMkLst>
          <pc:docMk/>
          <pc:sldMk cId="3086301942" sldId="333"/>
        </pc:sldMkLst>
        <pc:spChg chg="mod">
          <ac:chgData name="Raajokiaa Ritu" userId="f74311fc61c8a6e8" providerId="LiveId" clId="{2783C51C-314B-4F09-BD65-389FDD0672A9}" dt="2024-10-27T20:19:44.188" v="77" actId="20577"/>
          <ac:spMkLst>
            <pc:docMk/>
            <pc:sldMk cId="3086301942" sldId="333"/>
            <ac:spMk id="5" creationId="{BCFE5ABD-B6DD-E7E9-63B0-54EFC6C757F0}"/>
          </ac:spMkLst>
        </pc:spChg>
        <pc:picChg chg="mod">
          <ac:chgData name="Raajokiaa Ritu" userId="f74311fc61c8a6e8" providerId="LiveId" clId="{2783C51C-314B-4F09-BD65-389FDD0672A9}" dt="2024-10-27T20:19:38.545" v="76" actId="1076"/>
          <ac:picMkLst>
            <pc:docMk/>
            <pc:sldMk cId="3086301942" sldId="333"/>
            <ac:picMk id="7" creationId="{680FE30E-212B-571E-9820-D37D2168DE00}"/>
          </ac:picMkLst>
        </pc:picChg>
      </pc:sldChg>
      <pc:sldChg chg="addSp delSp modSp mod">
        <pc:chgData name="Raajokiaa Ritu" userId="f74311fc61c8a6e8" providerId="LiveId" clId="{2783C51C-314B-4F09-BD65-389FDD0672A9}" dt="2024-10-27T20:19:05.030" v="75" actId="6549"/>
        <pc:sldMkLst>
          <pc:docMk/>
          <pc:sldMk cId="1481741557" sldId="335"/>
        </pc:sldMkLst>
        <pc:spChg chg="add del">
          <ac:chgData name="Raajokiaa Ritu" userId="f74311fc61c8a6e8" providerId="LiveId" clId="{2783C51C-314B-4F09-BD65-389FDD0672A9}" dt="2024-10-27T20:08:00.285" v="1" actId="22"/>
          <ac:spMkLst>
            <pc:docMk/>
            <pc:sldMk cId="1481741557" sldId="335"/>
            <ac:spMk id="3" creationId="{E7AFCC08-D08B-9750-8B5A-06CA0FDC8BF4}"/>
          </ac:spMkLst>
        </pc:spChg>
        <pc:spChg chg="mod">
          <ac:chgData name="Raajokiaa Ritu" userId="f74311fc61c8a6e8" providerId="LiveId" clId="{2783C51C-314B-4F09-BD65-389FDD0672A9}" dt="2024-10-27T20:19:05.030" v="75" actId="6549"/>
          <ac:spMkLst>
            <pc:docMk/>
            <pc:sldMk cId="1481741557" sldId="335"/>
            <ac:spMk id="5" creationId="{D225C7D8-1938-5D48-6307-0FFF4A255C9C}"/>
          </ac:spMkLst>
        </pc:spChg>
        <pc:spChg chg="add del mod">
          <ac:chgData name="Raajokiaa Ritu" userId="f74311fc61c8a6e8" providerId="LiveId" clId="{2783C51C-314B-4F09-BD65-389FDD0672A9}" dt="2024-10-27T20:17:40.242" v="52" actId="21"/>
          <ac:spMkLst>
            <pc:docMk/>
            <pc:sldMk cId="1481741557" sldId="335"/>
            <ac:spMk id="6" creationId="{2B41A53B-061D-892F-B174-8354C483FEAA}"/>
          </ac:spMkLst>
        </pc:spChg>
      </pc:sldChg>
      <pc:sldChg chg="addSp delSp modSp new mod">
        <pc:chgData name="Raajokiaa Ritu" userId="f74311fc61c8a6e8" providerId="LiveId" clId="{2783C51C-314B-4F09-BD65-389FDD0672A9}" dt="2024-10-27T20:17:43.005" v="54" actId="1076"/>
        <pc:sldMkLst>
          <pc:docMk/>
          <pc:sldMk cId="1882404557" sldId="336"/>
        </pc:sldMkLst>
        <pc:spChg chg="del">
          <ac:chgData name="Raajokiaa Ritu" userId="f74311fc61c8a6e8" providerId="LiveId" clId="{2783C51C-314B-4F09-BD65-389FDD0672A9}" dt="2024-10-27T20:17:36.441" v="51" actId="478"/>
          <ac:spMkLst>
            <pc:docMk/>
            <pc:sldMk cId="1882404557" sldId="336"/>
            <ac:spMk id="2" creationId="{C1F21036-19B6-2BE1-D26D-0F99BA11B0EF}"/>
          </ac:spMkLst>
        </pc:spChg>
        <pc:spChg chg="del">
          <ac:chgData name="Raajokiaa Ritu" userId="f74311fc61c8a6e8" providerId="LiveId" clId="{2783C51C-314B-4F09-BD65-389FDD0672A9}" dt="2024-10-27T20:17:36.441" v="51" actId="478"/>
          <ac:spMkLst>
            <pc:docMk/>
            <pc:sldMk cId="1882404557" sldId="336"/>
            <ac:spMk id="3" creationId="{5618D694-096B-53DD-397E-8D8918B221FB}"/>
          </ac:spMkLst>
        </pc:spChg>
        <pc:spChg chg="add mod">
          <ac:chgData name="Raajokiaa Ritu" userId="f74311fc61c8a6e8" providerId="LiveId" clId="{2783C51C-314B-4F09-BD65-389FDD0672A9}" dt="2024-10-27T20:17:43.005" v="54" actId="1076"/>
          <ac:spMkLst>
            <pc:docMk/>
            <pc:sldMk cId="1882404557" sldId="336"/>
            <ac:spMk id="6" creationId="{2B41A53B-061D-892F-B174-8354C483FEAA}"/>
          </ac:spMkLst>
        </pc:spChg>
      </pc:sldChg>
    </pc:docChg>
  </pc:docChgLst>
  <pc:docChgLst>
    <pc:chgData name="Raajokiaa Ritu" userId="f74311fc61c8a6e8" providerId="LiveId" clId="{14EE76FF-50A7-4CB3-9E95-73C5C8BF5C19}"/>
    <pc:docChg chg="undo redo custSel delSld modSld">
      <pc:chgData name="Raajokiaa Ritu" userId="f74311fc61c8a6e8" providerId="LiveId" clId="{14EE76FF-50A7-4CB3-9E95-73C5C8BF5C19}" dt="2024-10-28T05:28:01.467" v="506" actId="403"/>
      <pc:docMkLst>
        <pc:docMk/>
      </pc:docMkLst>
      <pc:sldChg chg="del">
        <pc:chgData name="Raajokiaa Ritu" userId="f74311fc61c8a6e8" providerId="LiveId" clId="{14EE76FF-50A7-4CB3-9E95-73C5C8BF5C19}" dt="2024-10-28T05:03:20.989" v="2" actId="47"/>
        <pc:sldMkLst>
          <pc:docMk/>
          <pc:sldMk cId="1656677702" sldId="270"/>
        </pc:sldMkLst>
      </pc:sldChg>
      <pc:sldChg chg="del">
        <pc:chgData name="Raajokiaa Ritu" userId="f74311fc61c8a6e8" providerId="LiveId" clId="{14EE76FF-50A7-4CB3-9E95-73C5C8BF5C19}" dt="2024-10-28T05:03:01.057" v="1" actId="47"/>
        <pc:sldMkLst>
          <pc:docMk/>
          <pc:sldMk cId="2797963247" sldId="272"/>
        </pc:sldMkLst>
      </pc:sldChg>
      <pc:sldChg chg="del">
        <pc:chgData name="Raajokiaa Ritu" userId="f74311fc61c8a6e8" providerId="LiveId" clId="{14EE76FF-50A7-4CB3-9E95-73C5C8BF5C19}" dt="2024-10-28T05:03:01.057" v="1" actId="47"/>
        <pc:sldMkLst>
          <pc:docMk/>
          <pc:sldMk cId="2838791902" sldId="275"/>
        </pc:sldMkLst>
      </pc:sldChg>
      <pc:sldChg chg="del">
        <pc:chgData name="Raajokiaa Ritu" userId="f74311fc61c8a6e8" providerId="LiveId" clId="{14EE76FF-50A7-4CB3-9E95-73C5C8BF5C19}" dt="2024-10-28T05:02:44.162" v="0" actId="47"/>
        <pc:sldMkLst>
          <pc:docMk/>
          <pc:sldMk cId="3554447871" sldId="305"/>
        </pc:sldMkLst>
      </pc:sldChg>
      <pc:sldChg chg="modSp mod">
        <pc:chgData name="Raajokiaa Ritu" userId="f74311fc61c8a6e8" providerId="LiveId" clId="{14EE76FF-50A7-4CB3-9E95-73C5C8BF5C19}" dt="2024-10-28T05:03:30.613" v="22" actId="20577"/>
        <pc:sldMkLst>
          <pc:docMk/>
          <pc:sldMk cId="1377966129" sldId="306"/>
        </pc:sldMkLst>
        <pc:spChg chg="mod">
          <ac:chgData name="Raajokiaa Ritu" userId="f74311fc61c8a6e8" providerId="LiveId" clId="{14EE76FF-50A7-4CB3-9E95-73C5C8BF5C19}" dt="2024-10-28T05:03:30.613" v="22" actId="20577"/>
          <ac:spMkLst>
            <pc:docMk/>
            <pc:sldMk cId="1377966129" sldId="306"/>
            <ac:spMk id="2" creationId="{E42BFE69-B812-FD84-A910-EA748599B67A}"/>
          </ac:spMkLst>
        </pc:spChg>
      </pc:sldChg>
      <pc:sldChg chg="addSp modSp mod">
        <pc:chgData name="Raajokiaa Ritu" userId="f74311fc61c8a6e8" providerId="LiveId" clId="{14EE76FF-50A7-4CB3-9E95-73C5C8BF5C19}" dt="2024-10-28T05:19:51.701" v="420" actId="1076"/>
        <pc:sldMkLst>
          <pc:docMk/>
          <pc:sldMk cId="1306047769" sldId="311"/>
        </pc:sldMkLst>
        <pc:spChg chg="add mod">
          <ac:chgData name="Raajokiaa Ritu" userId="f74311fc61c8a6e8" providerId="LiveId" clId="{14EE76FF-50A7-4CB3-9E95-73C5C8BF5C19}" dt="2024-10-28T05:19:51.701" v="420" actId="1076"/>
          <ac:spMkLst>
            <pc:docMk/>
            <pc:sldMk cId="1306047769" sldId="311"/>
            <ac:spMk id="2" creationId="{0AF5829D-214E-5207-2976-2D9CA32469E0}"/>
          </ac:spMkLst>
        </pc:spChg>
        <pc:spChg chg="mod">
          <ac:chgData name="Raajokiaa Ritu" userId="f74311fc61c8a6e8" providerId="LiveId" clId="{14EE76FF-50A7-4CB3-9E95-73C5C8BF5C19}" dt="2024-10-28T05:19:12.206" v="408" actId="14100"/>
          <ac:spMkLst>
            <pc:docMk/>
            <pc:sldMk cId="1306047769" sldId="311"/>
            <ac:spMk id="3" creationId="{33554B45-2B20-AB24-3907-3FC3BBC554DB}"/>
          </ac:spMkLst>
        </pc:spChg>
        <pc:spChg chg="add mod">
          <ac:chgData name="Raajokiaa Ritu" userId="f74311fc61c8a6e8" providerId="LiveId" clId="{14EE76FF-50A7-4CB3-9E95-73C5C8BF5C19}" dt="2024-10-28T05:19:36.823" v="416" actId="1076"/>
          <ac:spMkLst>
            <pc:docMk/>
            <pc:sldMk cId="1306047769" sldId="311"/>
            <ac:spMk id="4" creationId="{06A709C5-5B20-4131-B064-6FCF41DB6A1B}"/>
          </ac:spMkLst>
        </pc:spChg>
        <pc:spChg chg="mod">
          <ac:chgData name="Raajokiaa Ritu" userId="f74311fc61c8a6e8" providerId="LiveId" clId="{14EE76FF-50A7-4CB3-9E95-73C5C8BF5C19}" dt="2024-10-28T05:19:07.670" v="407" actId="14100"/>
          <ac:spMkLst>
            <pc:docMk/>
            <pc:sldMk cId="1306047769" sldId="311"/>
            <ac:spMk id="5" creationId="{D49FF133-6C26-BE57-FA02-44885825FBAC}"/>
          </ac:spMkLst>
        </pc:spChg>
        <pc:spChg chg="add mod">
          <ac:chgData name="Raajokiaa Ritu" userId="f74311fc61c8a6e8" providerId="LiveId" clId="{14EE76FF-50A7-4CB3-9E95-73C5C8BF5C19}" dt="2024-10-28T05:19:46.509" v="419" actId="1076"/>
          <ac:spMkLst>
            <pc:docMk/>
            <pc:sldMk cId="1306047769" sldId="311"/>
            <ac:spMk id="15" creationId="{C75D049B-4401-93AF-5EF5-3AB3E1452D43}"/>
          </ac:spMkLst>
        </pc:spChg>
        <pc:picChg chg="add mod">
          <ac:chgData name="Raajokiaa Ritu" userId="f74311fc61c8a6e8" providerId="LiveId" clId="{14EE76FF-50A7-4CB3-9E95-73C5C8BF5C19}" dt="2024-10-28T05:19:43.117" v="418" actId="14100"/>
          <ac:picMkLst>
            <pc:docMk/>
            <pc:sldMk cId="1306047769" sldId="311"/>
            <ac:picMk id="13" creationId="{F6508B5A-44F9-DB0B-B6AF-A442A545743E}"/>
          </ac:picMkLst>
        </pc:picChg>
      </pc:sldChg>
      <pc:sldChg chg="addSp delSp modSp del mod">
        <pc:chgData name="Raajokiaa Ritu" userId="f74311fc61c8a6e8" providerId="LiveId" clId="{14EE76FF-50A7-4CB3-9E95-73C5C8BF5C19}" dt="2024-10-28T05:19:54.170" v="421" actId="47"/>
        <pc:sldMkLst>
          <pc:docMk/>
          <pc:sldMk cId="603289122" sldId="313"/>
        </pc:sldMkLst>
        <pc:spChg chg="add del mod">
          <ac:chgData name="Raajokiaa Ritu" userId="f74311fc61c8a6e8" providerId="LiveId" clId="{14EE76FF-50A7-4CB3-9E95-73C5C8BF5C19}" dt="2024-10-28T05:19:32.397" v="414" actId="21"/>
          <ac:spMkLst>
            <pc:docMk/>
            <pc:sldMk cId="603289122" sldId="313"/>
            <ac:spMk id="2" creationId="{06A709C5-5B20-4131-B064-6FCF41DB6A1B}"/>
          </ac:spMkLst>
        </pc:spChg>
        <pc:spChg chg="del mod">
          <ac:chgData name="Raajokiaa Ritu" userId="f74311fc61c8a6e8" providerId="LiveId" clId="{14EE76FF-50A7-4CB3-9E95-73C5C8BF5C19}" dt="2024-10-28T05:19:32.397" v="414" actId="21"/>
          <ac:spMkLst>
            <pc:docMk/>
            <pc:sldMk cId="603289122" sldId="313"/>
            <ac:spMk id="15" creationId="{C75D049B-4401-93AF-5EF5-3AB3E1452D43}"/>
          </ac:spMkLst>
        </pc:spChg>
        <pc:picChg chg="del mod">
          <ac:chgData name="Raajokiaa Ritu" userId="f74311fc61c8a6e8" providerId="LiveId" clId="{14EE76FF-50A7-4CB3-9E95-73C5C8BF5C19}" dt="2024-10-28T05:19:32.397" v="414" actId="21"/>
          <ac:picMkLst>
            <pc:docMk/>
            <pc:sldMk cId="603289122" sldId="313"/>
            <ac:picMk id="13" creationId="{F6508B5A-44F9-DB0B-B6AF-A442A545743E}"/>
          </ac:picMkLst>
        </pc:picChg>
      </pc:sldChg>
      <pc:sldChg chg="addSp delSp modSp mod">
        <pc:chgData name="Raajokiaa Ritu" userId="f74311fc61c8a6e8" providerId="LiveId" clId="{14EE76FF-50A7-4CB3-9E95-73C5C8BF5C19}" dt="2024-10-28T05:18:07.989" v="395" actId="1076"/>
        <pc:sldMkLst>
          <pc:docMk/>
          <pc:sldMk cId="428594106" sldId="314"/>
        </pc:sldMkLst>
        <pc:spChg chg="mod">
          <ac:chgData name="Raajokiaa Ritu" userId="f74311fc61c8a6e8" providerId="LiveId" clId="{14EE76FF-50A7-4CB3-9E95-73C5C8BF5C19}" dt="2024-10-28T05:13:18.136" v="308" actId="20577"/>
          <ac:spMkLst>
            <pc:docMk/>
            <pc:sldMk cId="428594106" sldId="314"/>
            <ac:spMk id="3" creationId="{3891248B-BB60-9B3D-4963-84C35A4AE650}"/>
          </ac:spMkLst>
        </pc:spChg>
        <pc:spChg chg="add mod">
          <ac:chgData name="Raajokiaa Ritu" userId="f74311fc61c8a6e8" providerId="LiveId" clId="{14EE76FF-50A7-4CB3-9E95-73C5C8BF5C19}" dt="2024-10-28T05:10:52.394" v="243" actId="207"/>
          <ac:spMkLst>
            <pc:docMk/>
            <pc:sldMk cId="428594106" sldId="314"/>
            <ac:spMk id="4" creationId="{D68B30B7-2459-316B-3C21-287F9A28467A}"/>
          </ac:spMkLst>
        </pc:spChg>
        <pc:spChg chg="add del mod">
          <ac:chgData name="Raajokiaa Ritu" userId="f74311fc61c8a6e8" providerId="LiveId" clId="{14EE76FF-50A7-4CB3-9E95-73C5C8BF5C19}" dt="2024-10-28T05:13:00.736" v="296"/>
          <ac:spMkLst>
            <pc:docMk/>
            <pc:sldMk cId="428594106" sldId="314"/>
            <ac:spMk id="6" creationId="{3CFD769C-CA25-8449-15D3-15DDF836353A}"/>
          </ac:spMkLst>
        </pc:spChg>
        <pc:picChg chg="mod">
          <ac:chgData name="Raajokiaa Ritu" userId="f74311fc61c8a6e8" providerId="LiveId" clId="{14EE76FF-50A7-4CB3-9E95-73C5C8BF5C19}" dt="2024-10-28T05:18:07.989" v="395" actId="1076"/>
          <ac:picMkLst>
            <pc:docMk/>
            <pc:sldMk cId="428594106" sldId="314"/>
            <ac:picMk id="12" creationId="{43B65CD1-B5FD-6622-F2E6-F5ECD6BA73D1}"/>
          </ac:picMkLst>
        </pc:picChg>
      </pc:sldChg>
      <pc:sldChg chg="modSp mod">
        <pc:chgData name="Raajokiaa Ritu" userId="f74311fc61c8a6e8" providerId="LiveId" clId="{14EE76FF-50A7-4CB3-9E95-73C5C8BF5C19}" dt="2024-10-28T05:26:02.989" v="452" actId="14100"/>
        <pc:sldMkLst>
          <pc:docMk/>
          <pc:sldMk cId="1217895827" sldId="318"/>
        </pc:sldMkLst>
        <pc:spChg chg="mod">
          <ac:chgData name="Raajokiaa Ritu" userId="f74311fc61c8a6e8" providerId="LiveId" clId="{14EE76FF-50A7-4CB3-9E95-73C5C8BF5C19}" dt="2024-10-28T05:13:46.768" v="319" actId="113"/>
          <ac:spMkLst>
            <pc:docMk/>
            <pc:sldMk cId="1217895827" sldId="318"/>
            <ac:spMk id="3" creationId="{4A968783-A1D6-E16B-D6FA-CFBC6907771A}"/>
          </ac:spMkLst>
        </pc:spChg>
        <pc:spChg chg="mod">
          <ac:chgData name="Raajokiaa Ritu" userId="f74311fc61c8a6e8" providerId="LiveId" clId="{14EE76FF-50A7-4CB3-9E95-73C5C8BF5C19}" dt="2024-10-28T05:13:34.917" v="314" actId="1076"/>
          <ac:spMkLst>
            <pc:docMk/>
            <pc:sldMk cId="1217895827" sldId="318"/>
            <ac:spMk id="4" creationId="{3A915034-C712-9E1B-BEEA-CF853BB1D559}"/>
          </ac:spMkLst>
        </pc:spChg>
        <pc:picChg chg="mod">
          <ac:chgData name="Raajokiaa Ritu" userId="f74311fc61c8a6e8" providerId="LiveId" clId="{14EE76FF-50A7-4CB3-9E95-73C5C8BF5C19}" dt="2024-10-28T05:26:02.989" v="452" actId="14100"/>
          <ac:picMkLst>
            <pc:docMk/>
            <pc:sldMk cId="1217895827" sldId="318"/>
            <ac:picMk id="7" creationId="{3F193CD1-0AC5-DFA4-05DD-F4DBB5017D7B}"/>
          </ac:picMkLst>
        </pc:picChg>
      </pc:sldChg>
      <pc:sldChg chg="del">
        <pc:chgData name="Raajokiaa Ritu" userId="f74311fc61c8a6e8" providerId="LiveId" clId="{14EE76FF-50A7-4CB3-9E95-73C5C8BF5C19}" dt="2024-10-28T05:15:57.721" v="372" actId="47"/>
        <pc:sldMkLst>
          <pc:docMk/>
          <pc:sldMk cId="825324800" sldId="321"/>
        </pc:sldMkLst>
      </pc:sldChg>
      <pc:sldChg chg="modSp mod">
        <pc:chgData name="Raajokiaa Ritu" userId="f74311fc61c8a6e8" providerId="LiveId" clId="{14EE76FF-50A7-4CB3-9E95-73C5C8BF5C19}" dt="2024-10-28T05:04:57.910" v="66" actId="1076"/>
        <pc:sldMkLst>
          <pc:docMk/>
          <pc:sldMk cId="3487359124" sldId="327"/>
        </pc:sldMkLst>
        <pc:spChg chg="mod">
          <ac:chgData name="Raajokiaa Ritu" userId="f74311fc61c8a6e8" providerId="LiveId" clId="{14EE76FF-50A7-4CB3-9E95-73C5C8BF5C19}" dt="2024-10-28T05:04:57.910" v="66" actId="1076"/>
          <ac:spMkLst>
            <pc:docMk/>
            <pc:sldMk cId="3487359124" sldId="327"/>
            <ac:spMk id="5" creationId="{CB6C1B63-AA89-4CCD-A92C-8EAE74EC00D6}"/>
          </ac:spMkLst>
        </pc:spChg>
      </pc:sldChg>
      <pc:sldChg chg="modSp mod">
        <pc:chgData name="Raajokiaa Ritu" userId="f74311fc61c8a6e8" providerId="LiveId" clId="{14EE76FF-50A7-4CB3-9E95-73C5C8BF5C19}" dt="2024-10-28T05:25:40.329" v="450" actId="20577"/>
        <pc:sldMkLst>
          <pc:docMk/>
          <pc:sldMk cId="1017542034" sldId="328"/>
        </pc:sldMkLst>
        <pc:spChg chg="mod">
          <ac:chgData name="Raajokiaa Ritu" userId="f74311fc61c8a6e8" providerId="LiveId" clId="{14EE76FF-50A7-4CB3-9E95-73C5C8BF5C19}" dt="2024-10-28T05:25:40.329" v="450" actId="20577"/>
          <ac:spMkLst>
            <pc:docMk/>
            <pc:sldMk cId="1017542034" sldId="328"/>
            <ac:spMk id="5" creationId="{4B86FBD1-A8B8-53C3-FA09-4D523D8712C1}"/>
          </ac:spMkLst>
        </pc:spChg>
      </pc:sldChg>
      <pc:sldChg chg="delSp modSp del mod">
        <pc:chgData name="Raajokiaa Ritu" userId="f74311fc61c8a6e8" providerId="LiveId" clId="{14EE76FF-50A7-4CB3-9E95-73C5C8BF5C19}" dt="2024-10-28T05:24:41.434" v="432" actId="47"/>
        <pc:sldMkLst>
          <pc:docMk/>
          <pc:sldMk cId="1490891135" sldId="329"/>
        </pc:sldMkLst>
        <pc:spChg chg="del mod">
          <ac:chgData name="Raajokiaa Ritu" userId="f74311fc61c8a6e8" providerId="LiveId" clId="{14EE76FF-50A7-4CB3-9E95-73C5C8BF5C19}" dt="2024-10-28T05:24:31.564" v="428"/>
          <ac:spMkLst>
            <pc:docMk/>
            <pc:sldMk cId="1490891135" sldId="329"/>
            <ac:spMk id="5" creationId="{34EB0EE7-5973-A1B1-F6A3-92521462D89B}"/>
          </ac:spMkLst>
        </pc:spChg>
      </pc:sldChg>
      <pc:sldChg chg="addSp modSp mod">
        <pc:chgData name="Raajokiaa Ritu" userId="f74311fc61c8a6e8" providerId="LiveId" clId="{14EE76FF-50A7-4CB3-9E95-73C5C8BF5C19}" dt="2024-10-28T05:25:56.736" v="451" actId="33524"/>
        <pc:sldMkLst>
          <pc:docMk/>
          <pc:sldMk cId="1714221752" sldId="330"/>
        </pc:sldMkLst>
        <pc:spChg chg="add mod">
          <ac:chgData name="Raajokiaa Ritu" userId="f74311fc61c8a6e8" providerId="LiveId" clId="{14EE76FF-50A7-4CB3-9E95-73C5C8BF5C19}" dt="2024-10-28T05:17:53.967" v="392" actId="207"/>
          <ac:spMkLst>
            <pc:docMk/>
            <pc:sldMk cId="1714221752" sldId="330"/>
            <ac:spMk id="3" creationId="{62CFDEF5-4735-4A60-6924-BAD76D4999D0}"/>
          </ac:spMkLst>
        </pc:spChg>
        <pc:spChg chg="mod">
          <ac:chgData name="Raajokiaa Ritu" userId="f74311fc61c8a6e8" providerId="LiveId" clId="{14EE76FF-50A7-4CB3-9E95-73C5C8BF5C19}" dt="2024-10-28T05:25:56.736" v="451" actId="33524"/>
          <ac:spMkLst>
            <pc:docMk/>
            <pc:sldMk cId="1714221752" sldId="330"/>
            <ac:spMk id="5" creationId="{786628F9-D174-108F-BEAF-FEFB19A91E8F}"/>
          </ac:spMkLst>
        </pc:spChg>
      </pc:sldChg>
      <pc:sldChg chg="modSp mod">
        <pc:chgData name="Raajokiaa Ritu" userId="f74311fc61c8a6e8" providerId="LiveId" clId="{14EE76FF-50A7-4CB3-9E95-73C5C8BF5C19}" dt="2024-10-28T05:14:01.997" v="323" actId="1076"/>
        <pc:sldMkLst>
          <pc:docMk/>
          <pc:sldMk cId="3860222911" sldId="331"/>
        </pc:sldMkLst>
        <pc:spChg chg="mod">
          <ac:chgData name="Raajokiaa Ritu" userId="f74311fc61c8a6e8" providerId="LiveId" clId="{14EE76FF-50A7-4CB3-9E95-73C5C8BF5C19}" dt="2024-10-28T05:13:56.703" v="322" actId="2711"/>
          <ac:spMkLst>
            <pc:docMk/>
            <pc:sldMk cId="3860222911" sldId="331"/>
            <ac:spMk id="5" creationId="{E79F503C-866A-0A45-E8FE-5A83EA2E9001}"/>
          </ac:spMkLst>
        </pc:spChg>
        <pc:picChg chg="mod">
          <ac:chgData name="Raajokiaa Ritu" userId="f74311fc61c8a6e8" providerId="LiveId" clId="{14EE76FF-50A7-4CB3-9E95-73C5C8BF5C19}" dt="2024-10-28T05:14:01.997" v="323" actId="1076"/>
          <ac:picMkLst>
            <pc:docMk/>
            <pc:sldMk cId="3860222911" sldId="331"/>
            <ac:picMk id="18" creationId="{571D4430-BD2E-2ED8-60B1-836A56684AB4}"/>
          </ac:picMkLst>
        </pc:picChg>
      </pc:sldChg>
      <pc:sldChg chg="modSp mod">
        <pc:chgData name="Raajokiaa Ritu" userId="f74311fc61c8a6e8" providerId="LiveId" clId="{14EE76FF-50A7-4CB3-9E95-73C5C8BF5C19}" dt="2024-10-28T05:17:13.130" v="388" actId="33524"/>
        <pc:sldMkLst>
          <pc:docMk/>
          <pc:sldMk cId="43076558" sldId="332"/>
        </pc:sldMkLst>
        <pc:spChg chg="mod">
          <ac:chgData name="Raajokiaa Ritu" userId="f74311fc61c8a6e8" providerId="LiveId" clId="{14EE76FF-50A7-4CB3-9E95-73C5C8BF5C19}" dt="2024-10-28T05:17:13.130" v="388" actId="33524"/>
          <ac:spMkLst>
            <pc:docMk/>
            <pc:sldMk cId="43076558" sldId="332"/>
            <ac:spMk id="13" creationId="{C0BCFE28-5370-72FF-9226-EE54ABD9B7F1}"/>
          </ac:spMkLst>
        </pc:spChg>
        <pc:picChg chg="mod modCrop">
          <ac:chgData name="Raajokiaa Ritu" userId="f74311fc61c8a6e8" providerId="LiveId" clId="{14EE76FF-50A7-4CB3-9E95-73C5C8BF5C19}" dt="2024-10-28T05:14:39.245" v="335" actId="1076"/>
          <ac:picMkLst>
            <pc:docMk/>
            <pc:sldMk cId="43076558" sldId="332"/>
            <ac:picMk id="15" creationId="{E25F84E2-6B92-9B18-7F1C-3217F3B95551}"/>
          </ac:picMkLst>
        </pc:picChg>
      </pc:sldChg>
      <pc:sldChg chg="addSp modSp mod">
        <pc:chgData name="Raajokiaa Ritu" userId="f74311fc61c8a6e8" providerId="LiveId" clId="{14EE76FF-50A7-4CB3-9E95-73C5C8BF5C19}" dt="2024-10-28T05:28:01.467" v="506" actId="403"/>
        <pc:sldMkLst>
          <pc:docMk/>
          <pc:sldMk cId="3086301942" sldId="333"/>
        </pc:sldMkLst>
        <pc:spChg chg="add mod">
          <ac:chgData name="Raajokiaa Ritu" userId="f74311fc61c8a6e8" providerId="LiveId" clId="{14EE76FF-50A7-4CB3-9E95-73C5C8BF5C19}" dt="2024-10-28T05:28:01.467" v="506" actId="403"/>
          <ac:spMkLst>
            <pc:docMk/>
            <pc:sldMk cId="3086301942" sldId="333"/>
            <ac:spMk id="2" creationId="{26C55A11-9DB3-624B-EDCA-16F7E3357826}"/>
          </ac:spMkLst>
        </pc:spChg>
        <pc:spChg chg="mod">
          <ac:chgData name="Raajokiaa Ritu" userId="f74311fc61c8a6e8" providerId="LiveId" clId="{14EE76FF-50A7-4CB3-9E95-73C5C8BF5C19}" dt="2024-10-28T05:27:36.374" v="468" actId="404"/>
          <ac:spMkLst>
            <pc:docMk/>
            <pc:sldMk cId="3086301942" sldId="333"/>
            <ac:spMk id="5" creationId="{BCFE5ABD-B6DD-E7E9-63B0-54EFC6C757F0}"/>
          </ac:spMkLst>
        </pc:spChg>
        <pc:picChg chg="mod">
          <ac:chgData name="Raajokiaa Ritu" userId="f74311fc61c8a6e8" providerId="LiveId" clId="{14EE76FF-50A7-4CB3-9E95-73C5C8BF5C19}" dt="2024-10-28T05:27:38.781" v="469" actId="1076"/>
          <ac:picMkLst>
            <pc:docMk/>
            <pc:sldMk cId="3086301942" sldId="333"/>
            <ac:picMk id="7" creationId="{680FE30E-212B-571E-9820-D37D2168DE00}"/>
          </ac:picMkLst>
        </pc:picChg>
      </pc:sldChg>
      <pc:sldChg chg="modSp mod">
        <pc:chgData name="Raajokiaa Ritu" userId="f74311fc61c8a6e8" providerId="LiveId" clId="{14EE76FF-50A7-4CB3-9E95-73C5C8BF5C19}" dt="2024-10-28T05:26:17.892" v="454" actId="20577"/>
        <pc:sldMkLst>
          <pc:docMk/>
          <pc:sldMk cId="2606522058" sldId="334"/>
        </pc:sldMkLst>
        <pc:spChg chg="mod">
          <ac:chgData name="Raajokiaa Ritu" userId="f74311fc61c8a6e8" providerId="LiveId" clId="{14EE76FF-50A7-4CB3-9E95-73C5C8BF5C19}" dt="2024-10-28T05:26:17.892" v="454" actId="20577"/>
          <ac:spMkLst>
            <pc:docMk/>
            <pc:sldMk cId="2606522058" sldId="334"/>
            <ac:spMk id="5" creationId="{FA351139-AC12-DAB4-B3BA-EBCD197B912B}"/>
          </ac:spMkLst>
        </pc:spChg>
      </pc:sldChg>
      <pc:sldChg chg="addSp modSp mod">
        <pc:chgData name="Raajokiaa Ritu" userId="f74311fc61c8a6e8" providerId="LiveId" clId="{14EE76FF-50A7-4CB3-9E95-73C5C8BF5C19}" dt="2024-10-28T05:26:30.121" v="456" actId="20577"/>
        <pc:sldMkLst>
          <pc:docMk/>
          <pc:sldMk cId="1481741557" sldId="335"/>
        </pc:sldMkLst>
        <pc:spChg chg="add mod">
          <ac:chgData name="Raajokiaa Ritu" userId="f74311fc61c8a6e8" providerId="LiveId" clId="{14EE76FF-50A7-4CB3-9E95-73C5C8BF5C19}" dt="2024-10-28T05:16:03.894" v="375" actId="14100"/>
          <ac:spMkLst>
            <pc:docMk/>
            <pc:sldMk cId="1481741557" sldId="335"/>
            <ac:spMk id="3" creationId="{57FC31D7-81A4-CC2B-7AAC-C4D321C159E8}"/>
          </ac:spMkLst>
        </pc:spChg>
        <pc:spChg chg="mod">
          <ac:chgData name="Raajokiaa Ritu" userId="f74311fc61c8a6e8" providerId="LiveId" clId="{14EE76FF-50A7-4CB3-9E95-73C5C8BF5C19}" dt="2024-10-28T05:26:30.121" v="456" actId="20577"/>
          <ac:spMkLst>
            <pc:docMk/>
            <pc:sldMk cId="1481741557" sldId="335"/>
            <ac:spMk id="5" creationId="{D225C7D8-1938-5D48-6307-0FFF4A255C9C}"/>
          </ac:spMkLst>
        </pc:spChg>
      </pc:sldChg>
      <pc:sldChg chg="del">
        <pc:chgData name="Raajokiaa Ritu" userId="f74311fc61c8a6e8" providerId="LiveId" clId="{14EE76FF-50A7-4CB3-9E95-73C5C8BF5C19}" dt="2024-10-28T05:16:14.340" v="376" actId="47"/>
        <pc:sldMkLst>
          <pc:docMk/>
          <pc:sldMk cId="1882404557"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8D81D-7C06-4226-AF82-84AE23D1BA92}" type="datetimeFigureOut">
              <a:rPr lang="en-US" smtClean="0"/>
              <a:t>2024-10-28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1CF207-4157-4491-A96E-0D8E9CB980E6}" type="slidenum">
              <a:rPr lang="en-US" smtClean="0"/>
              <a:t>‹#›</a:t>
            </a:fld>
            <a:endParaRPr lang="en-US"/>
          </a:p>
        </p:txBody>
      </p:sp>
    </p:spTree>
    <p:extLst>
      <p:ext uri="{BB962C8B-B14F-4D97-AF65-F5344CB8AC3E}">
        <p14:creationId xmlns:p14="http://schemas.microsoft.com/office/powerpoint/2010/main" val="3049306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1CF207-4157-4491-A96E-0D8E9CB980E6}" type="slidenum">
              <a:rPr lang="en-US" smtClean="0"/>
              <a:t>14</a:t>
            </a:fld>
            <a:endParaRPr lang="en-US"/>
          </a:p>
        </p:txBody>
      </p:sp>
    </p:spTree>
    <p:extLst>
      <p:ext uri="{BB962C8B-B14F-4D97-AF65-F5344CB8AC3E}">
        <p14:creationId xmlns:p14="http://schemas.microsoft.com/office/powerpoint/2010/main" val="3241701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B480EE93-A6CD-4AFA-9C8E-FC8315F3E860}" type="datetimeFigureOut">
              <a:rPr lang="en-SG" smtClean="0"/>
              <a:t>28/10/2024</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F5AC0CBC-EB7A-4D7D-9F90-AEEFE7A8A424}"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50523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80EE93-A6CD-4AFA-9C8E-FC8315F3E860}" type="datetimeFigureOut">
              <a:rPr lang="en-SG" smtClean="0"/>
              <a:t>28/10/2024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473420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80EE93-A6CD-4AFA-9C8E-FC8315F3E860}" type="datetimeFigureOut">
              <a:rPr lang="en-SG" smtClean="0"/>
              <a:t>28/10/2024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1828416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80EE93-A6CD-4AFA-9C8E-FC8315F3E860}" type="datetimeFigureOut">
              <a:rPr lang="en-SG" smtClean="0"/>
              <a:t>28/10/2024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3367473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80EE93-A6CD-4AFA-9C8E-FC8315F3E860}" type="datetimeFigureOut">
              <a:rPr lang="en-SG" smtClean="0"/>
              <a:t>28/10/2024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AC0CBC-EB7A-4D7D-9F90-AEEFE7A8A424}"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8160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80EE93-A6CD-4AFA-9C8E-FC8315F3E860}" type="datetimeFigureOut">
              <a:rPr lang="en-SG" smtClean="0"/>
              <a:t>28/10/2024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3055577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80EE93-A6CD-4AFA-9C8E-FC8315F3E860}" type="datetimeFigureOut">
              <a:rPr lang="en-SG" smtClean="0"/>
              <a:t>28/10/2024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568861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80EE93-A6CD-4AFA-9C8E-FC8315F3E860}" type="datetimeFigureOut">
              <a:rPr lang="en-SG" smtClean="0"/>
              <a:t>28/10/2024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2720942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80EE93-A6CD-4AFA-9C8E-FC8315F3E860}" type="datetimeFigureOut">
              <a:rPr lang="en-SG" smtClean="0"/>
              <a:t>28/10/2024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325884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80EE93-A6CD-4AFA-9C8E-FC8315F3E860}" type="datetimeFigureOut">
              <a:rPr lang="en-SG" smtClean="0"/>
              <a:t>28/10/2024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421178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80EE93-A6CD-4AFA-9C8E-FC8315F3E860}" type="datetimeFigureOut">
              <a:rPr lang="en-SG" smtClean="0"/>
              <a:t>28/10/2024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50126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B480EE93-A6CD-4AFA-9C8E-FC8315F3E860}" type="datetimeFigureOut">
              <a:rPr lang="en-SG" smtClean="0"/>
              <a:t>28/10/2024</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F5AC0CBC-EB7A-4D7D-9F90-AEEFE7A8A424}" type="slidenum">
              <a:rPr lang="en-SG" smtClean="0"/>
              <a:t>‹#›</a:t>
            </a:fld>
            <a:endParaRPr lang="en-SG"/>
          </a:p>
        </p:txBody>
      </p:sp>
    </p:spTree>
    <p:extLst>
      <p:ext uri="{BB962C8B-B14F-4D97-AF65-F5344CB8AC3E}">
        <p14:creationId xmlns:p14="http://schemas.microsoft.com/office/powerpoint/2010/main" val="23223709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playlist?list=PLrjkTql3jnm9cY0ijEyr2fPdwnH-0t8EY" TargetMode="External"/><Relationship Id="rId3" Type="http://schemas.openxmlformats.org/officeDocument/2006/relationships/hyperlink" Target="https://www.geeksforgeeks.org/computer-graphics-2/" TargetMode="External"/><Relationship Id="rId7" Type="http://schemas.openxmlformats.org/officeDocument/2006/relationships/hyperlink" Target="https://www.youtube.com/playlist?list=PLncy2sD7w4YpWn8jM9Sk6ISOsCZ7oLn9r" TargetMode="External"/><Relationship Id="rId2" Type="http://schemas.openxmlformats.org/officeDocument/2006/relationships/hyperlink" Target="https://www.javatpoint.com/computer-graphics-tutorial" TargetMode="External"/><Relationship Id="rId1" Type="http://schemas.openxmlformats.org/officeDocument/2006/relationships/slideLayout" Target="../slideLayouts/slideLayout2.xml"/><Relationship Id="rId6" Type="http://schemas.openxmlformats.org/officeDocument/2006/relationships/hyperlink" Target="https://www.youtube.com/playlist?list=PLMW5djzR9cKMs2_R1c59401IVQOMOs0pr" TargetMode="External"/><Relationship Id="rId5" Type="http://schemas.openxmlformats.org/officeDocument/2006/relationships/hyperlink" Target="https://www.gatevidyalay.com/computer-graphics/" TargetMode="External"/><Relationship Id="rId4" Type="http://schemas.openxmlformats.org/officeDocument/2006/relationships/hyperlink" Target="https://www.tutorialspoint.com/computer_graphics/index.htm" TargetMode="External"/><Relationship Id="rId9" Type="http://schemas.openxmlformats.org/officeDocument/2006/relationships/hyperlink" Target="https://www.youtube.com/playlist?list=PLYwpaL_SFmcAtxMe7ahYC4ZYjQHun_b-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geeksforgeeks.org/introduction-to-computer-graphics/geeksforgeeks.org/computer-graphics-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31CA1-65AC-BD9B-F334-2789A74BDDA5}"/>
              </a:ext>
            </a:extLst>
          </p:cNvPr>
          <p:cNvSpPr>
            <a:spLocks noGrp="1"/>
          </p:cNvSpPr>
          <p:nvPr>
            <p:ph type="ctrTitle"/>
          </p:nvPr>
        </p:nvSpPr>
        <p:spPr>
          <a:xfrm>
            <a:off x="754144" y="365760"/>
            <a:ext cx="11217896" cy="4041648"/>
          </a:xfrm>
        </p:spPr>
        <p:txBody>
          <a:bodyPr>
            <a:normAutofit fontScale="90000"/>
          </a:bodyPr>
          <a:lstStyle/>
          <a:p>
            <a:pPr algn="ctr"/>
            <a:r>
              <a:rPr lang="en-SG" sz="11500" b="0" i="0" dirty="0">
                <a:solidFill>
                  <a:srgbClr val="FFC000"/>
                </a:solidFill>
                <a:effectLst/>
                <a:latin typeface="erdana"/>
              </a:rPr>
              <a:t>Introduction </a:t>
            </a:r>
            <a:br>
              <a:rPr lang="en-SG" sz="11500" b="0" i="0" dirty="0">
                <a:solidFill>
                  <a:srgbClr val="FFC000"/>
                </a:solidFill>
                <a:effectLst/>
                <a:latin typeface="erdana"/>
              </a:rPr>
            </a:br>
            <a:r>
              <a:rPr lang="en-SG" sz="11500" b="0" i="0" dirty="0">
                <a:solidFill>
                  <a:srgbClr val="FFC000"/>
                </a:solidFill>
                <a:effectLst/>
                <a:latin typeface="erdana"/>
              </a:rPr>
              <a:t>to </a:t>
            </a:r>
            <a:br>
              <a:rPr lang="en-SG" sz="11500" b="0" i="0" dirty="0">
                <a:solidFill>
                  <a:srgbClr val="FFC000"/>
                </a:solidFill>
                <a:effectLst/>
                <a:latin typeface="erdana"/>
              </a:rPr>
            </a:br>
            <a:r>
              <a:rPr lang="en-SG" sz="11500" b="0" i="0" dirty="0">
                <a:solidFill>
                  <a:srgbClr val="FFC000"/>
                </a:solidFill>
                <a:effectLst/>
                <a:latin typeface="erdana"/>
              </a:rPr>
              <a:t>Computer Graphics</a:t>
            </a:r>
            <a:endParaRPr lang="en-SG" sz="16600" dirty="0">
              <a:solidFill>
                <a:srgbClr val="FFC000"/>
              </a:solidFill>
            </a:endParaRPr>
          </a:p>
        </p:txBody>
      </p:sp>
      <p:sp>
        <p:nvSpPr>
          <p:cNvPr id="4" name="TextBox 3">
            <a:extLst>
              <a:ext uri="{FF2B5EF4-FFF2-40B4-BE49-F238E27FC236}">
                <a16:creationId xmlns:a16="http://schemas.microsoft.com/office/drawing/2014/main" id="{175C6DFA-2BE2-77D5-A828-6A1586DCAB44}"/>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
        <p:nvSpPr>
          <p:cNvPr id="7" name="Subtitle 2">
            <a:extLst>
              <a:ext uri="{FF2B5EF4-FFF2-40B4-BE49-F238E27FC236}">
                <a16:creationId xmlns:a16="http://schemas.microsoft.com/office/drawing/2014/main" id="{154237B0-EF83-B065-3593-B227A2734C42}"/>
              </a:ext>
            </a:extLst>
          </p:cNvPr>
          <p:cNvSpPr>
            <a:spLocks noGrp="1"/>
          </p:cNvSpPr>
          <p:nvPr/>
        </p:nvSpPr>
        <p:spPr>
          <a:xfrm>
            <a:off x="0" y="4667913"/>
            <a:ext cx="12192000" cy="1449370"/>
          </a:xfrm>
          <a:prstGeom prst="rect">
            <a:avLst/>
          </a:prstGeom>
          <a:solidFill>
            <a:schemeClr val="accent6">
              <a:lumMod val="50000"/>
            </a:schemeClr>
          </a:solidFill>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lvl="3" algn="l"/>
            <a:endParaRPr lang="en-SG" dirty="0">
              <a:solidFill>
                <a:schemeClr val="tx1">
                  <a:lumMod val="95000"/>
                </a:schemeClr>
              </a:solidFill>
              <a:latin typeface="Aharoni" panose="02010803020104030203" pitchFamily="2" charset="-79"/>
              <a:cs typeface="Aharoni" panose="02010803020104030203" pitchFamily="2" charset="-79"/>
            </a:endParaRPr>
          </a:p>
          <a:p>
            <a:pPr lvl="3" algn="l"/>
            <a:r>
              <a:rPr lang="en-SG" dirty="0">
                <a:solidFill>
                  <a:schemeClr val="tx1">
                    <a:lumMod val="95000"/>
                  </a:schemeClr>
                </a:solidFill>
                <a:latin typeface="Aharoni" panose="02010803020104030203" pitchFamily="2" charset="-79"/>
                <a:cs typeface="Aharoni" panose="02010803020104030203" pitchFamily="2" charset="-79"/>
              </a:rPr>
              <a:t>Course Title: Computer Graphics</a:t>
            </a:r>
          </a:p>
          <a:p>
            <a:pPr lvl="3" algn="l"/>
            <a:r>
              <a:rPr lang="en-SG" dirty="0">
                <a:solidFill>
                  <a:schemeClr val="tx1">
                    <a:lumMod val="95000"/>
                  </a:schemeClr>
                </a:solidFill>
                <a:latin typeface="Aharoni" panose="02010803020104030203" pitchFamily="2" charset="-79"/>
                <a:cs typeface="Aharoni" panose="02010803020104030203" pitchFamily="2" charset="-79"/>
              </a:rPr>
              <a:t>Course Code: CSE - 413</a:t>
            </a:r>
          </a:p>
        </p:txBody>
      </p:sp>
    </p:spTree>
    <p:extLst>
      <p:ext uri="{BB962C8B-B14F-4D97-AF65-F5344CB8AC3E}">
        <p14:creationId xmlns:p14="http://schemas.microsoft.com/office/powerpoint/2010/main" val="3387168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24FB6F-9BC3-DEEC-54DA-78346A6C9877}"/>
              </a:ext>
            </a:extLst>
          </p:cNvPr>
          <p:cNvSpPr txBox="1"/>
          <p:nvPr/>
        </p:nvSpPr>
        <p:spPr>
          <a:xfrm>
            <a:off x="342900" y="0"/>
            <a:ext cx="11506200" cy="6986528"/>
          </a:xfrm>
          <a:prstGeom prst="rect">
            <a:avLst/>
          </a:prstGeom>
          <a:noFill/>
        </p:spPr>
        <p:txBody>
          <a:bodyPr wrap="square">
            <a:spAutoFit/>
          </a:bodyPr>
          <a:lstStyle/>
          <a:p>
            <a:pPr marL="457200" indent="-457200" algn="just">
              <a:buFont typeface="Wingdings" panose="05000000000000000000" pitchFamily="2" charset="2"/>
              <a:buChar char="q"/>
            </a:pPr>
            <a:r>
              <a:rPr lang="en-SG" sz="28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Operations Of CRT:-</a:t>
            </a:r>
          </a:p>
          <a:p>
            <a:pPr algn="just"/>
            <a:endParaRPr lang="en-US" sz="1200" b="1" u="sng" dirty="0">
              <a:effectLst>
                <a:outerShdw blurRad="38100" dist="38100" dir="2700000" algn="tl">
                  <a:srgbClr val="000000">
                    <a:alpha val="43137"/>
                  </a:srgbClr>
                </a:outerShdw>
              </a:effectLst>
              <a:latin typeface="Aptos" panose="020B0004020202020204" pitchFamily="34" charset="0"/>
            </a:endParaRPr>
          </a:p>
          <a:p>
            <a:pPr algn="just"/>
            <a:r>
              <a:rPr lang="en-US" sz="2000" b="1" u="sng" dirty="0">
                <a:latin typeface="Aptos" panose="020B0004020202020204" pitchFamily="34" charset="0"/>
              </a:rPr>
              <a:t>1. Electron gun:</a:t>
            </a:r>
          </a:p>
          <a:p>
            <a:pPr algn="just"/>
            <a:r>
              <a:rPr lang="en-US" dirty="0">
                <a:latin typeface="Aptos" panose="020B0004020202020204" pitchFamily="34" charset="0"/>
              </a:rPr>
              <a:t>it consist of control grid &amp; heating filament which emits beams of electron(cathode rays). the electron beam passes through focusing and deflection system that direct it towards specified positions on the phosphor-coated screen. when the beam hits the screen, the phosphor emits a small spot of light at each position contacted by the electron beam. the light emitted by the phosphor fades very rapidly therefore to keep the picture it is necessary to keep the picture glowing. This is achieved through redrawing the picture repeatedly by quickly directing the electron beam back over the same points &amp; display using this technique is called refresh CRT.</a:t>
            </a:r>
          </a:p>
          <a:p>
            <a:pPr algn="just"/>
            <a:endParaRPr lang="en-US" dirty="0">
              <a:latin typeface="Aptos" panose="020B0004020202020204" pitchFamily="34" charset="0"/>
            </a:endParaRPr>
          </a:p>
          <a:p>
            <a:pPr algn="just"/>
            <a:r>
              <a:rPr lang="en-US" sz="2000" b="1" u="sng" dirty="0">
                <a:latin typeface="Aptos" panose="020B0004020202020204" pitchFamily="34" charset="0"/>
              </a:rPr>
              <a:t>2. Control grid: </a:t>
            </a:r>
            <a:r>
              <a:rPr lang="en-US" dirty="0">
                <a:latin typeface="Aptos" panose="020B0004020202020204" pitchFamily="34" charset="0"/>
              </a:rPr>
              <a:t>controls the flow of electrons(e-) emitted by the electron gun.</a:t>
            </a:r>
          </a:p>
          <a:p>
            <a:pPr algn="just"/>
            <a:r>
              <a:rPr lang="en-US" sz="2000" b="1" u="sng" dirty="0">
                <a:latin typeface="Aptos" panose="020B0004020202020204" pitchFamily="34" charset="0"/>
              </a:rPr>
              <a:t>3. Heating filament: </a:t>
            </a:r>
            <a:r>
              <a:rPr lang="en-US" dirty="0">
                <a:latin typeface="Aptos" panose="020B0004020202020204" pitchFamily="34" charset="0"/>
              </a:rPr>
              <a:t>heat is supplied to the cathode by directing current through filament. heat causes the electrons(e-) to be boiled off the hot cathode surface.</a:t>
            </a:r>
          </a:p>
          <a:p>
            <a:pPr algn="just"/>
            <a:endParaRPr lang="en-US" dirty="0">
              <a:latin typeface="Aptos" panose="020B0004020202020204" pitchFamily="34" charset="0"/>
            </a:endParaRPr>
          </a:p>
          <a:p>
            <a:pPr algn="just"/>
            <a:r>
              <a:rPr lang="en-US" sz="2000" b="1" u="sng" dirty="0">
                <a:latin typeface="Aptos" panose="020B0004020202020204" pitchFamily="34" charset="0"/>
              </a:rPr>
              <a:t>4. Focusing node: </a:t>
            </a:r>
            <a:r>
              <a:rPr lang="en-US" dirty="0">
                <a:latin typeface="Aptos" panose="020B0004020202020204" pitchFamily="34" charset="0"/>
              </a:rPr>
              <a:t>it is used to create a clear picture by focusing the electrons into a narrow beam. the responsibility of focusing system is to converge electron beam to a small spot where it strikes the phosphor. otherwise, the e- will repeat each other and beam would disperse.</a:t>
            </a:r>
          </a:p>
          <a:p>
            <a:pPr algn="just"/>
            <a:endParaRPr lang="en-US" dirty="0">
              <a:latin typeface="Aptos" panose="020B0004020202020204" pitchFamily="34" charset="0"/>
            </a:endParaRPr>
          </a:p>
          <a:p>
            <a:pPr algn="just"/>
            <a:r>
              <a:rPr lang="en-US" sz="2000" b="1" u="sng" dirty="0">
                <a:latin typeface="Aptos" panose="020B0004020202020204" pitchFamily="34" charset="0"/>
              </a:rPr>
              <a:t>5. Accelerating anode: </a:t>
            </a:r>
            <a:r>
              <a:rPr lang="en-US" dirty="0">
                <a:latin typeface="Aptos" panose="020B0004020202020204" pitchFamily="34" charset="0"/>
              </a:rPr>
              <a:t>negatively charged electron are then accelerated towards the phosphor coating by a high-definition positive voltage.</a:t>
            </a:r>
          </a:p>
          <a:p>
            <a:pPr algn="just"/>
            <a:r>
              <a:rPr lang="en-US" sz="2000" b="1" u="sng" dirty="0">
                <a:latin typeface="Aptos" panose="020B0004020202020204" pitchFamily="34" charset="0"/>
              </a:rPr>
              <a:t>6. Deflecting system: </a:t>
            </a:r>
            <a:r>
              <a:rPr lang="en-US" dirty="0">
                <a:latin typeface="Aptos" panose="020B0004020202020204" pitchFamily="34" charset="0"/>
              </a:rPr>
              <a:t>it consist of horizontal &amp; vertical deflection plate. it controls the directions of electron beam by using electric or magnetic field.</a:t>
            </a:r>
          </a:p>
          <a:p>
            <a:pPr algn="just"/>
            <a:r>
              <a:rPr lang="en-US" sz="2000" b="1" u="sng" dirty="0">
                <a:latin typeface="Aptos" panose="020B0004020202020204" pitchFamily="34" charset="0"/>
              </a:rPr>
              <a:t>7. Phosphor-coated screen: </a:t>
            </a:r>
            <a:r>
              <a:rPr lang="en-US" dirty="0">
                <a:latin typeface="Aptos" panose="020B0004020202020204" pitchFamily="34" charset="0"/>
              </a:rPr>
              <a:t>it glows when the high-energy electron beam strikes the screen.</a:t>
            </a:r>
          </a:p>
        </p:txBody>
      </p:sp>
    </p:spTree>
    <p:extLst>
      <p:ext uri="{BB962C8B-B14F-4D97-AF65-F5344CB8AC3E}">
        <p14:creationId xmlns:p14="http://schemas.microsoft.com/office/powerpoint/2010/main" val="28753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6C1B63-AA89-4CCD-A92C-8EAE74EC00D6}"/>
              </a:ext>
            </a:extLst>
          </p:cNvPr>
          <p:cNvSpPr txBox="1"/>
          <p:nvPr/>
        </p:nvSpPr>
        <p:spPr>
          <a:xfrm>
            <a:off x="449580" y="258901"/>
            <a:ext cx="11292840" cy="6340197"/>
          </a:xfrm>
          <a:prstGeom prst="rect">
            <a:avLst/>
          </a:prstGeom>
          <a:noFill/>
        </p:spPr>
        <p:txBody>
          <a:bodyPr wrap="square">
            <a:spAutoFit/>
          </a:bodyPr>
          <a:lstStyle/>
          <a:p>
            <a:pPr marL="285750" indent="-285750" algn="just">
              <a:buFont typeface="Wingdings" panose="05000000000000000000" pitchFamily="2" charset="2"/>
              <a:buChar char="q"/>
            </a:pPr>
            <a:r>
              <a:rPr lang="en-US" sz="2400" b="1" u="sng" dirty="0">
                <a:latin typeface="Aptos" panose="020B0004020202020204" pitchFamily="34" charset="0"/>
              </a:rPr>
              <a:t>Properties of CRT:</a:t>
            </a:r>
          </a:p>
          <a:p>
            <a:pPr algn="just"/>
            <a:endParaRPr lang="en-US" dirty="0">
              <a:latin typeface="Aptos" panose="020B0004020202020204" pitchFamily="34" charset="0"/>
            </a:endParaRPr>
          </a:p>
          <a:p>
            <a:pPr algn="just"/>
            <a:r>
              <a:rPr lang="en-US" sz="2400" b="1" u="sng" dirty="0">
                <a:latin typeface="Aptos" panose="020B0004020202020204" pitchFamily="34" charset="0"/>
              </a:rPr>
              <a:t>1. Persistence: </a:t>
            </a:r>
            <a:r>
              <a:rPr lang="en-US" dirty="0">
                <a:latin typeface="Aptos" panose="020B0004020202020204" pitchFamily="34" charset="0"/>
              </a:rPr>
              <a:t>It is defined as the time it takes the emitted light from the phosphor to decay to one-tenth(1/10-th) of it's original intensity. It means how long they continue to emit light after the e-beam is removed.</a:t>
            </a:r>
          </a:p>
          <a:p>
            <a:pPr algn="just"/>
            <a:r>
              <a:rPr lang="en-US" dirty="0">
                <a:latin typeface="Aptos" panose="020B0004020202020204" pitchFamily="34" charset="0"/>
              </a:rPr>
              <a:t>Persistence range from 1- to 60 micro-seconds.</a:t>
            </a:r>
          </a:p>
          <a:p>
            <a:pPr algn="just"/>
            <a:r>
              <a:rPr lang="en-US" dirty="0">
                <a:latin typeface="Aptos" panose="020B0004020202020204" pitchFamily="34" charset="0"/>
              </a:rPr>
              <a:t>In short, Persistence is the duration of phosphorescence exhibited b y a phosphor.</a:t>
            </a:r>
          </a:p>
          <a:p>
            <a:pPr algn="just"/>
            <a:r>
              <a:rPr lang="en-US" sz="2400" b="1" u="sng" dirty="0">
                <a:latin typeface="Aptos" panose="020B0004020202020204" pitchFamily="34" charset="0"/>
              </a:rPr>
              <a:t>2. Refreshing of the screen: </a:t>
            </a:r>
            <a:r>
              <a:rPr lang="en-US" dirty="0">
                <a:latin typeface="Aptos" panose="020B0004020202020204" pitchFamily="34" charset="0"/>
              </a:rPr>
              <a:t>It is done by keeping the phosphorous glowing to redraw the picture repeatedly. By quickly directing the electron beam back to the same points.</a:t>
            </a:r>
          </a:p>
          <a:p>
            <a:pPr algn="just"/>
            <a:endParaRPr lang="en-US" dirty="0">
              <a:latin typeface="Aptos" panose="020B0004020202020204" pitchFamily="34" charset="0"/>
            </a:endParaRPr>
          </a:p>
          <a:p>
            <a:pPr algn="just"/>
            <a:r>
              <a:rPr lang="en-US" sz="2000" b="1" u="sng" dirty="0">
                <a:latin typeface="Aptos" panose="020B0004020202020204" pitchFamily="34" charset="0"/>
              </a:rPr>
              <a:t>3. Refresh rate: </a:t>
            </a:r>
            <a:r>
              <a:rPr lang="en-US" dirty="0">
                <a:latin typeface="Aptos" panose="020B0004020202020204" pitchFamily="34" charset="0"/>
              </a:rPr>
              <a:t>It is the number of time per second the image is redrawn on the screen.</a:t>
            </a:r>
          </a:p>
          <a:p>
            <a:pPr algn="just"/>
            <a:r>
              <a:rPr lang="en-US" sz="2000" b="1" u="sng" dirty="0">
                <a:latin typeface="Aptos" panose="020B0004020202020204" pitchFamily="34" charset="0"/>
              </a:rPr>
              <a:t>4. Critical Fusion Frequency(CFF): </a:t>
            </a:r>
            <a:r>
              <a:rPr lang="en-US" dirty="0">
                <a:latin typeface="Aptos" panose="020B0004020202020204" pitchFamily="34" charset="0"/>
              </a:rPr>
              <a:t>It is the refresh rate at which the image stops flickering and fuses into a steady image.</a:t>
            </a:r>
          </a:p>
          <a:p>
            <a:pPr algn="just"/>
            <a:endParaRPr lang="en-US" dirty="0">
              <a:latin typeface="Aptos" panose="020B0004020202020204" pitchFamily="34" charset="0"/>
            </a:endParaRPr>
          </a:p>
          <a:p>
            <a:pPr algn="just"/>
            <a:r>
              <a:rPr lang="en-US" sz="2000" b="1" u="sng" dirty="0">
                <a:latin typeface="Aptos" panose="020B0004020202020204" pitchFamily="34" charset="0"/>
              </a:rPr>
              <a:t>5. Horizontal Scan Rate(HSN): </a:t>
            </a:r>
            <a:r>
              <a:rPr lang="en-US" dirty="0">
                <a:latin typeface="Aptos" panose="020B0004020202020204" pitchFamily="34" charset="0"/>
              </a:rPr>
              <a:t>It is the number of line that can be scanned per second by the CRT.</a:t>
            </a:r>
          </a:p>
          <a:p>
            <a:pPr algn="just"/>
            <a:r>
              <a:rPr lang="en-US" dirty="0">
                <a:latin typeface="Aptos" panose="020B0004020202020204" pitchFamily="34" charset="0"/>
              </a:rPr>
              <a:t>HSN =  Refresh Rate * No. of scan line</a:t>
            </a:r>
          </a:p>
          <a:p>
            <a:pPr algn="just"/>
            <a:endParaRPr lang="en-US" dirty="0">
              <a:latin typeface="Aptos" panose="020B0004020202020204" pitchFamily="34" charset="0"/>
            </a:endParaRPr>
          </a:p>
          <a:p>
            <a:pPr algn="just"/>
            <a:r>
              <a:rPr lang="en-US" sz="2000" b="1" u="sng" dirty="0">
                <a:latin typeface="Aptos" panose="020B0004020202020204" pitchFamily="34" charset="0"/>
              </a:rPr>
              <a:t>6. Pixel: </a:t>
            </a:r>
            <a:r>
              <a:rPr lang="en-US" dirty="0">
                <a:latin typeface="Aptos" panose="020B0004020202020204" pitchFamily="34" charset="0"/>
              </a:rPr>
              <a:t>Smallest unit of a digital image that can be displayed and represented on a digital display device.</a:t>
            </a:r>
          </a:p>
          <a:p>
            <a:pPr algn="just"/>
            <a:r>
              <a:rPr lang="en-US" dirty="0">
                <a:latin typeface="Aptos" panose="020B0004020202020204" pitchFamily="34" charset="0"/>
              </a:rPr>
              <a:t>If a monitor has a property of 200ppi(pixel per inch), then there are 200pixel of per square inch.</a:t>
            </a:r>
          </a:p>
          <a:p>
            <a:pPr algn="just"/>
            <a:endParaRPr lang="en-US" dirty="0">
              <a:latin typeface="Aptos" panose="020B0004020202020204" pitchFamily="34" charset="0"/>
            </a:endParaRPr>
          </a:p>
          <a:p>
            <a:pPr algn="just"/>
            <a:r>
              <a:rPr lang="en-US" sz="2000" b="1" u="sng" dirty="0">
                <a:latin typeface="Aptos" panose="020B0004020202020204" pitchFamily="34" charset="0"/>
              </a:rPr>
              <a:t>7. Pixel Resolution: </a:t>
            </a:r>
            <a:r>
              <a:rPr lang="en-US" dirty="0">
                <a:latin typeface="Aptos" panose="020B0004020202020204" pitchFamily="34" charset="0"/>
              </a:rPr>
              <a:t>It is the number of points per inch that can be plotted horizontally and vertically. </a:t>
            </a:r>
          </a:p>
          <a:p>
            <a:pPr algn="just"/>
            <a:r>
              <a:rPr lang="en-US" dirty="0">
                <a:latin typeface="Aptos" panose="020B0004020202020204" pitchFamily="34" charset="0"/>
              </a:rPr>
              <a:t>If an image has M rows and N columns, then it's resolution can be defined as M X N</a:t>
            </a:r>
          </a:p>
        </p:txBody>
      </p:sp>
    </p:spTree>
    <p:extLst>
      <p:ext uri="{BB962C8B-B14F-4D97-AF65-F5344CB8AC3E}">
        <p14:creationId xmlns:p14="http://schemas.microsoft.com/office/powerpoint/2010/main" val="348735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554B45-2B20-AB24-3907-3FC3BBC554DB}"/>
              </a:ext>
            </a:extLst>
          </p:cNvPr>
          <p:cNvSpPr txBox="1"/>
          <p:nvPr/>
        </p:nvSpPr>
        <p:spPr>
          <a:xfrm>
            <a:off x="248653" y="711805"/>
            <a:ext cx="5847347" cy="3046988"/>
          </a:xfrm>
          <a:prstGeom prst="rect">
            <a:avLst/>
          </a:prstGeom>
          <a:noFill/>
        </p:spPr>
        <p:txBody>
          <a:bodyPr wrap="square">
            <a:spAutoFit/>
          </a:bodyPr>
          <a:lstStyle/>
          <a:p>
            <a:r>
              <a:rPr lang="en-US" sz="2400" b="1" u="sng" dirty="0">
                <a:latin typeface="Aptos" panose="020B0004020202020204" pitchFamily="34" charset="0"/>
              </a:rPr>
              <a:t>Pixel: </a:t>
            </a:r>
            <a:r>
              <a:rPr lang="en-US" dirty="0">
                <a:latin typeface="Aptos" panose="020B0004020202020204" pitchFamily="34" charset="0"/>
              </a:rPr>
              <a:t>A pixel is a point sample 'picture element', a single dot in your image.</a:t>
            </a:r>
          </a:p>
          <a:p>
            <a:r>
              <a:rPr lang="en-US" dirty="0">
                <a:latin typeface="Aptos" panose="020B0004020202020204" pitchFamily="34" charset="0"/>
              </a:rPr>
              <a:t>A 10x10 image is made-up of a set of pixels = 100 pixels</a:t>
            </a:r>
          </a:p>
          <a:p>
            <a:endParaRPr lang="en-US" dirty="0">
              <a:latin typeface="Aptos" panose="020B0004020202020204" pitchFamily="34" charset="0"/>
            </a:endParaRPr>
          </a:p>
          <a:p>
            <a:r>
              <a:rPr lang="en-US" sz="2400" b="1" u="sng" dirty="0">
                <a:latin typeface="Aptos" panose="020B0004020202020204" pitchFamily="34" charset="0"/>
              </a:rPr>
              <a:t>Point: </a:t>
            </a:r>
            <a:r>
              <a:rPr lang="en-US" dirty="0">
                <a:latin typeface="Aptos" panose="020B0004020202020204" pitchFamily="34" charset="0"/>
              </a:rPr>
              <a:t>The point on the other hand is a unit of length 1pt is equally to exactly 1/72th of an inch.</a:t>
            </a:r>
          </a:p>
          <a:p>
            <a:r>
              <a:rPr lang="en-US" dirty="0">
                <a:latin typeface="Aptos" panose="020B0004020202020204" pitchFamily="34" charset="0"/>
              </a:rPr>
              <a:t>if your image is 72ppi,</a:t>
            </a:r>
          </a:p>
          <a:p>
            <a:r>
              <a:rPr lang="en-US" dirty="0">
                <a:latin typeface="Aptos" panose="020B0004020202020204" pitchFamily="34" charset="0"/>
              </a:rPr>
              <a:t>then 1 pt = 1 pixel</a:t>
            </a:r>
          </a:p>
          <a:p>
            <a:endParaRPr lang="en-US" dirty="0">
              <a:latin typeface="Aptos" panose="020B0004020202020204" pitchFamily="34" charset="0"/>
            </a:endParaRPr>
          </a:p>
          <a:p>
            <a:r>
              <a:rPr lang="en-US" b="1" u="sng" dirty="0">
                <a:latin typeface="Aptos" panose="020B0004020202020204" pitchFamily="34" charset="0"/>
              </a:rPr>
              <a:t>shades or Bit's Per Pixel: </a:t>
            </a:r>
            <a:r>
              <a:rPr lang="en-US" sz="1800" kern="100" dirty="0">
                <a:effectLst/>
                <a:latin typeface="Calibri" panose="020F0502020204030204" pitchFamily="34" charset="0"/>
                <a:ea typeface="Calibri" panose="020F0502020204030204" pitchFamily="34" charset="0"/>
                <a:cs typeface="Vrinda" panose="020B0502040204020203" pitchFamily="34" charset="0"/>
              </a:rPr>
              <a:t>2</a:t>
            </a:r>
            <a:r>
              <a:rPr lang="en-US" sz="1800" kern="100" baseline="30000" dirty="0">
                <a:effectLst/>
                <a:latin typeface="Calibri" panose="020F0502020204030204" pitchFamily="34" charset="0"/>
                <a:ea typeface="Calibri" panose="020F0502020204030204" pitchFamily="34" charset="0"/>
                <a:cs typeface="Vrinda" panose="020B0502040204020203" pitchFamily="34" charset="0"/>
              </a:rPr>
              <a:t>bpp</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5" name="TextBox 4">
            <a:extLst>
              <a:ext uri="{FF2B5EF4-FFF2-40B4-BE49-F238E27FC236}">
                <a16:creationId xmlns:a16="http://schemas.microsoft.com/office/drawing/2014/main" id="{D49FF133-6C26-BE57-FA02-44885825FBAC}"/>
              </a:ext>
            </a:extLst>
          </p:cNvPr>
          <p:cNvSpPr txBox="1"/>
          <p:nvPr/>
        </p:nvSpPr>
        <p:spPr>
          <a:xfrm>
            <a:off x="248653" y="3718679"/>
            <a:ext cx="5686927" cy="3139321"/>
          </a:xfrm>
          <a:prstGeom prst="rect">
            <a:avLst/>
          </a:prstGeom>
          <a:noFill/>
        </p:spPr>
        <p:txBody>
          <a:bodyPr wrap="square">
            <a:spAutoFit/>
          </a:bodyPr>
          <a:lstStyle/>
          <a:p>
            <a:r>
              <a:rPr lang="en-US" b="1" dirty="0">
                <a:latin typeface="Aptos" panose="020B0004020202020204" pitchFamily="34" charset="0"/>
              </a:rPr>
              <a:t>Example-1: Assume a picture has 1024 rows and 1024 columns. What is the size of an image?[Assume there are 8-bits per pixel]</a:t>
            </a:r>
          </a:p>
          <a:p>
            <a:r>
              <a:rPr lang="en-US" b="1" u="sng" dirty="0">
                <a:latin typeface="Aptos" panose="020B0004020202020204" pitchFamily="34" charset="0"/>
              </a:rPr>
              <a:t>Solution:</a:t>
            </a:r>
          </a:p>
          <a:p>
            <a:r>
              <a:rPr lang="en-US" dirty="0">
                <a:latin typeface="Aptos" panose="020B0004020202020204" pitchFamily="34" charset="0"/>
              </a:rPr>
              <a:t>Size of an image = row x col x </a:t>
            </a:r>
            <a:r>
              <a:rPr lang="en-US" dirty="0" err="1">
                <a:latin typeface="Aptos" panose="020B0004020202020204" pitchFamily="34" charset="0"/>
              </a:rPr>
              <a:t>bpp</a:t>
            </a:r>
            <a:endParaRPr lang="en-US" dirty="0">
              <a:latin typeface="Aptos" panose="020B0004020202020204" pitchFamily="34" charset="0"/>
            </a:endParaRPr>
          </a:p>
          <a:p>
            <a:r>
              <a:rPr lang="en-US" dirty="0">
                <a:latin typeface="Aptos" panose="020B0004020202020204" pitchFamily="34" charset="0"/>
              </a:rPr>
              <a:t>		 = 1024 x 1024 x 8</a:t>
            </a:r>
          </a:p>
          <a:p>
            <a:r>
              <a:rPr lang="en-US" dirty="0">
                <a:latin typeface="Aptos" panose="020B0004020202020204" pitchFamily="34" charset="0"/>
              </a:rPr>
              <a:t>		 = 8388608 bits</a:t>
            </a:r>
          </a:p>
          <a:p>
            <a:r>
              <a:rPr lang="en-US" dirty="0">
                <a:latin typeface="Aptos" panose="020B0004020202020204" pitchFamily="34" charset="0"/>
              </a:rPr>
              <a:t>		 = 8388608/8 = 1048576 bytes</a:t>
            </a:r>
          </a:p>
          <a:p>
            <a:r>
              <a:rPr lang="en-US" dirty="0">
                <a:latin typeface="Aptos" panose="020B0004020202020204" pitchFamily="34" charset="0"/>
              </a:rPr>
              <a:t>		 = 1048576/1024 = 1024Kb</a:t>
            </a:r>
          </a:p>
          <a:p>
            <a:r>
              <a:rPr lang="en-US" dirty="0">
                <a:latin typeface="Aptos" panose="020B0004020202020204" pitchFamily="34" charset="0"/>
              </a:rPr>
              <a:t>		 = 1024/1024</a:t>
            </a:r>
          </a:p>
          <a:p>
            <a:r>
              <a:rPr lang="en-US" dirty="0">
                <a:latin typeface="Aptos" panose="020B0004020202020204" pitchFamily="34" charset="0"/>
              </a:rPr>
              <a:t>		 = 1Mb</a:t>
            </a:r>
          </a:p>
        </p:txBody>
      </p:sp>
      <p:sp>
        <p:nvSpPr>
          <p:cNvPr id="2" name="TextBox 1">
            <a:extLst>
              <a:ext uri="{FF2B5EF4-FFF2-40B4-BE49-F238E27FC236}">
                <a16:creationId xmlns:a16="http://schemas.microsoft.com/office/drawing/2014/main" id="{0AF5829D-214E-5207-2976-2D9CA32469E0}"/>
              </a:ext>
            </a:extLst>
          </p:cNvPr>
          <p:cNvSpPr txBox="1"/>
          <p:nvPr/>
        </p:nvSpPr>
        <p:spPr>
          <a:xfrm>
            <a:off x="248653" y="179548"/>
            <a:ext cx="5847348" cy="584775"/>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Pixel vs Point</a:t>
            </a:r>
          </a:p>
        </p:txBody>
      </p:sp>
      <p:pic>
        <p:nvPicPr>
          <p:cNvPr id="13" name="Picture 12">
            <a:extLst>
              <a:ext uri="{FF2B5EF4-FFF2-40B4-BE49-F238E27FC236}">
                <a16:creationId xmlns:a16="http://schemas.microsoft.com/office/drawing/2014/main" id="{F6508B5A-44F9-DB0B-B6AF-A442A5457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22" y="859946"/>
            <a:ext cx="5830414" cy="968853"/>
          </a:xfrm>
          <a:prstGeom prst="rect">
            <a:avLst/>
          </a:prstGeom>
        </p:spPr>
      </p:pic>
      <p:sp>
        <p:nvSpPr>
          <p:cNvPr id="15" name="TextBox 14">
            <a:extLst>
              <a:ext uri="{FF2B5EF4-FFF2-40B4-BE49-F238E27FC236}">
                <a16:creationId xmlns:a16="http://schemas.microsoft.com/office/drawing/2014/main" id="{C75D049B-4401-93AF-5EF5-3AB3E1452D43}"/>
              </a:ext>
            </a:extLst>
          </p:cNvPr>
          <p:cNvSpPr txBox="1"/>
          <p:nvPr/>
        </p:nvSpPr>
        <p:spPr>
          <a:xfrm>
            <a:off x="6304549" y="1985977"/>
            <a:ext cx="5323298" cy="2031325"/>
          </a:xfrm>
          <a:prstGeom prst="rect">
            <a:avLst/>
          </a:prstGeom>
          <a:noFill/>
        </p:spPr>
        <p:txBody>
          <a:bodyPr wrap="square">
            <a:spAutoFit/>
          </a:bodyPr>
          <a:lstStyle/>
          <a:p>
            <a:r>
              <a:rPr lang="en-US" b="1" dirty="0">
                <a:latin typeface="Aptos" panose="020B0004020202020204" pitchFamily="34" charset="0"/>
              </a:rPr>
              <a:t>Example-2: Image dimension = 2500 x 3192. What is the pixel resolution in megapixels?</a:t>
            </a:r>
          </a:p>
          <a:p>
            <a:r>
              <a:rPr lang="en-US" b="1" dirty="0">
                <a:latin typeface="Aptos" panose="020B0004020202020204" pitchFamily="34" charset="0"/>
              </a:rPr>
              <a:t>Solution:</a:t>
            </a:r>
          </a:p>
          <a:p>
            <a:r>
              <a:rPr lang="en-US" dirty="0">
                <a:latin typeface="Aptos" panose="020B0004020202020204" pitchFamily="34" charset="0"/>
              </a:rPr>
              <a:t>So, Pixel resolution = 2500 x 3192</a:t>
            </a:r>
          </a:p>
          <a:p>
            <a:r>
              <a:rPr lang="en-US" dirty="0">
                <a:latin typeface="Aptos" panose="020B0004020202020204" pitchFamily="34" charset="0"/>
              </a:rPr>
              <a:t>		     = 7980000bytes</a:t>
            </a:r>
          </a:p>
          <a:p>
            <a:r>
              <a:rPr lang="en-US" dirty="0">
                <a:latin typeface="Aptos" panose="020B0004020202020204" pitchFamily="34" charset="0"/>
              </a:rPr>
              <a:t>		     = 7980000 / 1000000</a:t>
            </a:r>
          </a:p>
          <a:p>
            <a:r>
              <a:rPr lang="en-US" dirty="0">
                <a:latin typeface="Aptos" panose="020B0004020202020204" pitchFamily="34" charset="0"/>
              </a:rPr>
              <a:t>		     = 7.98 = 8 mega pixel(approximately)</a:t>
            </a:r>
          </a:p>
        </p:txBody>
      </p:sp>
      <p:sp>
        <p:nvSpPr>
          <p:cNvPr id="4" name="TextBox 3">
            <a:extLst>
              <a:ext uri="{FF2B5EF4-FFF2-40B4-BE49-F238E27FC236}">
                <a16:creationId xmlns:a16="http://schemas.microsoft.com/office/drawing/2014/main" id="{06A709C5-5B20-4131-B064-6FCF41DB6A1B}"/>
              </a:ext>
            </a:extLst>
          </p:cNvPr>
          <p:cNvSpPr txBox="1"/>
          <p:nvPr/>
        </p:nvSpPr>
        <p:spPr>
          <a:xfrm>
            <a:off x="6256422" y="179548"/>
            <a:ext cx="5775158" cy="523220"/>
          </a:xfrm>
          <a:prstGeom prst="rect">
            <a:avLst/>
          </a:prstGeom>
          <a:noFill/>
        </p:spPr>
        <p:txBody>
          <a:bodyPr wrap="square" rtlCol="0">
            <a:spAutoFit/>
          </a:bodyPr>
          <a:lstStyle/>
          <a:p>
            <a:r>
              <a:rPr lang="en-US" sz="2800" b="1" u="sng"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Mega-pixels Calculations:</a:t>
            </a:r>
          </a:p>
        </p:txBody>
      </p:sp>
    </p:spTree>
    <p:extLst>
      <p:ext uri="{BB962C8B-B14F-4D97-AF65-F5344CB8AC3E}">
        <p14:creationId xmlns:p14="http://schemas.microsoft.com/office/powerpoint/2010/main" val="130604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6FBD1-A8B8-53C3-FA09-4D523D8712C1}"/>
              </a:ext>
            </a:extLst>
          </p:cNvPr>
          <p:cNvSpPr txBox="1"/>
          <p:nvPr/>
        </p:nvSpPr>
        <p:spPr>
          <a:xfrm>
            <a:off x="251460" y="120402"/>
            <a:ext cx="11689080" cy="6617196"/>
          </a:xfrm>
          <a:prstGeom prst="rect">
            <a:avLst/>
          </a:prstGeom>
          <a:noFill/>
        </p:spPr>
        <p:txBody>
          <a:bodyPr wrap="square">
            <a:spAutoFit/>
          </a:bodyPr>
          <a:lstStyle/>
          <a:p>
            <a:r>
              <a:rPr lang="en-US" b="1" u="sng" dirty="0">
                <a:latin typeface="Aptos" panose="020B0004020202020204" pitchFamily="34" charset="0"/>
              </a:rPr>
              <a:t>Problems: </a:t>
            </a:r>
          </a:p>
          <a:p>
            <a:r>
              <a:rPr lang="en-US" sz="1400" b="1" dirty="0">
                <a:latin typeface="Aptos" panose="020B0004020202020204" pitchFamily="34" charset="0"/>
              </a:rPr>
              <a:t>1. What do you mean by resolution 800 x 600?</a:t>
            </a:r>
          </a:p>
          <a:p>
            <a:r>
              <a:rPr lang="en-US" sz="1400" b="1" dirty="0">
                <a:latin typeface="Aptos" panose="020B0004020202020204" pitchFamily="34" charset="0"/>
              </a:rPr>
              <a:t>Solution:</a:t>
            </a:r>
            <a:br>
              <a:rPr lang="en-US" sz="1400" dirty="0">
                <a:latin typeface="Aptos" panose="020B0004020202020204" pitchFamily="34" charset="0"/>
              </a:rPr>
            </a:br>
            <a:r>
              <a:rPr lang="en-US" sz="1400" dirty="0">
                <a:latin typeface="Aptos" panose="020B0004020202020204" pitchFamily="34" charset="0"/>
              </a:rPr>
              <a:t>The resolution 800 x 600 refers to the number of pixels along the width (800 pixels) and height (600 pixels) of an image or display screen. </a:t>
            </a:r>
          </a:p>
          <a:p>
            <a:r>
              <a:rPr lang="en-US" sz="1400" dirty="0">
                <a:latin typeface="Aptos" panose="020B0004020202020204" pitchFamily="34" charset="0"/>
              </a:rPr>
              <a:t>This means there are a total of 800×600=480,000 pixels in the image or display.</a:t>
            </a:r>
          </a:p>
          <a:p>
            <a:endParaRPr lang="en-US" sz="1050" dirty="0">
              <a:latin typeface="Aptos" panose="020B0004020202020204" pitchFamily="34" charset="0"/>
            </a:endParaRPr>
          </a:p>
          <a:p>
            <a:r>
              <a:rPr lang="en-US" sz="1400" b="1" dirty="0">
                <a:latin typeface="Aptos" panose="020B0004020202020204" pitchFamily="34" charset="0"/>
              </a:rPr>
              <a:t>2. How many pixels for a 3 x 2-inch image at a resolution of 300 pixels per inch?</a:t>
            </a:r>
          </a:p>
          <a:p>
            <a:r>
              <a:rPr lang="en-US" sz="1400" b="1" dirty="0">
                <a:latin typeface="Aptos" panose="020B0004020202020204" pitchFamily="34" charset="0"/>
              </a:rPr>
              <a:t>Solution:</a:t>
            </a:r>
            <a:br>
              <a:rPr lang="en-US" sz="1400" dirty="0">
                <a:latin typeface="Aptos" panose="020B0004020202020204" pitchFamily="34" charset="0"/>
              </a:rPr>
            </a:br>
            <a:r>
              <a:rPr lang="en-US" sz="1400" dirty="0">
                <a:latin typeface="Aptos" panose="020B0004020202020204" pitchFamily="34" charset="0"/>
              </a:rPr>
              <a:t>To find the total number of pixels, multiply the dimensions in inches by the resolution in pixels per inch (PPI):</a:t>
            </a:r>
          </a:p>
          <a:p>
            <a:r>
              <a:rPr lang="de-DE" sz="1400" dirty="0">
                <a:latin typeface="Aptos" panose="020B0004020202020204" pitchFamily="34" charset="0"/>
              </a:rPr>
              <a:t>Width in pixels=3×300=900 pixels</a:t>
            </a:r>
            <a:endParaRPr lang="en-US" sz="1400" dirty="0">
              <a:latin typeface="Aptos" panose="020B0004020202020204" pitchFamily="34" charset="0"/>
            </a:endParaRPr>
          </a:p>
          <a:p>
            <a:r>
              <a:rPr lang="de-DE" sz="1400" dirty="0">
                <a:latin typeface="Aptos" panose="020B0004020202020204" pitchFamily="34" charset="0"/>
              </a:rPr>
              <a:t>Height in pixels=2×300=600 pixels</a:t>
            </a:r>
            <a:endParaRPr lang="en-US" sz="1400" dirty="0">
              <a:latin typeface="Aptos" panose="020B0004020202020204" pitchFamily="34" charset="0"/>
            </a:endParaRPr>
          </a:p>
          <a:p>
            <a:r>
              <a:rPr lang="en-US" sz="1400" dirty="0">
                <a:latin typeface="Aptos" panose="020B0004020202020204" pitchFamily="34" charset="0"/>
              </a:rPr>
              <a:t>Total pixels=900×600=540,000 pixels</a:t>
            </a:r>
          </a:p>
          <a:p>
            <a:endParaRPr lang="en-US" sz="1050" dirty="0">
              <a:latin typeface="Aptos" panose="020B0004020202020204" pitchFamily="34" charset="0"/>
            </a:endParaRPr>
          </a:p>
          <a:p>
            <a:r>
              <a:rPr lang="en-US" sz="1400" b="1" dirty="0">
                <a:latin typeface="Aptos" panose="020B0004020202020204" pitchFamily="34" charset="0"/>
              </a:rPr>
              <a:t>3. Compute the size of a 640 x 480 image at 96 pixels per inch or how can measure a 640 x 480 image at 96 pixels per inch?</a:t>
            </a:r>
          </a:p>
          <a:p>
            <a:r>
              <a:rPr lang="en-US" sz="1400" b="1" dirty="0">
                <a:latin typeface="Aptos" panose="020B0004020202020204" pitchFamily="34" charset="0"/>
              </a:rPr>
              <a:t>Solution:</a:t>
            </a:r>
            <a:br>
              <a:rPr lang="en-US" sz="1400" dirty="0">
                <a:latin typeface="Aptos" panose="020B0004020202020204" pitchFamily="34" charset="0"/>
              </a:rPr>
            </a:br>
            <a:r>
              <a:rPr lang="en-US" sz="1400" dirty="0">
                <a:latin typeface="Aptos" panose="020B0004020202020204" pitchFamily="34" charset="0"/>
              </a:rPr>
              <a:t>To find the size in inches, divide the pixel dimensions by the pixels per inch (PPI):</a:t>
            </a:r>
          </a:p>
          <a:p>
            <a:r>
              <a:rPr lang="en-US" sz="1400" dirty="0">
                <a:latin typeface="Aptos" panose="020B0004020202020204" pitchFamily="34" charset="0"/>
              </a:rPr>
              <a:t>Width in inches = 640 / 96 ​≈ 6.67 inches</a:t>
            </a:r>
          </a:p>
          <a:p>
            <a:r>
              <a:rPr lang="en-US" sz="1400" dirty="0">
                <a:latin typeface="Aptos" panose="020B0004020202020204" pitchFamily="34" charset="0"/>
              </a:rPr>
              <a:t>Height in inches = 480 / 96 ​≈ 5 inches</a:t>
            </a:r>
          </a:p>
          <a:p>
            <a:r>
              <a:rPr lang="en-US" sz="1400" dirty="0">
                <a:latin typeface="Aptos" panose="020B0004020202020204" pitchFamily="34" charset="0"/>
              </a:rPr>
              <a:t>So, the size of the image is approximately </a:t>
            </a:r>
            <a:r>
              <a:rPr lang="en-US" sz="1400" b="1" dirty="0">
                <a:latin typeface="Aptos" panose="020B0004020202020204" pitchFamily="34" charset="0"/>
              </a:rPr>
              <a:t>6.67 x 5 inches</a:t>
            </a:r>
            <a:r>
              <a:rPr lang="en-US" sz="1400" dirty="0">
                <a:latin typeface="Aptos" panose="020B0004020202020204" pitchFamily="34" charset="0"/>
              </a:rPr>
              <a:t>.</a:t>
            </a:r>
          </a:p>
          <a:p>
            <a:endParaRPr lang="en-US" sz="1400" dirty="0">
              <a:latin typeface="Aptos" panose="020B0004020202020204" pitchFamily="34" charset="0"/>
            </a:endParaRPr>
          </a:p>
          <a:p>
            <a:r>
              <a:rPr lang="en-US" sz="1400" b="1" dirty="0">
                <a:latin typeface="Aptos" panose="020B0004020202020204" pitchFamily="34" charset="0"/>
              </a:rPr>
              <a:t>4. Compute the pixels per inch of a 2 x 2 inch image that has 512 x 512 pixels.</a:t>
            </a:r>
          </a:p>
          <a:p>
            <a:r>
              <a:rPr lang="en-US" sz="1400" b="1" dirty="0">
                <a:latin typeface="Aptos" panose="020B0004020202020204" pitchFamily="34" charset="0"/>
              </a:rPr>
              <a:t>Solution:</a:t>
            </a:r>
            <a:br>
              <a:rPr lang="en-US" sz="1400" dirty="0">
                <a:latin typeface="Aptos" panose="020B0004020202020204" pitchFamily="34" charset="0"/>
              </a:rPr>
            </a:br>
            <a:r>
              <a:rPr lang="en-US" sz="1400" dirty="0">
                <a:latin typeface="Aptos" panose="020B0004020202020204" pitchFamily="34" charset="0"/>
              </a:rPr>
              <a:t>To find the PPI, divide the pixel dimensions by the size in inches:</a:t>
            </a:r>
          </a:p>
          <a:p>
            <a:r>
              <a:rPr lang="en-US" sz="1400" dirty="0">
                <a:latin typeface="Aptos" panose="020B0004020202020204" pitchFamily="34" charset="0"/>
              </a:rPr>
              <a:t>Pixels per inch=512/2​=256 PPI</a:t>
            </a:r>
          </a:p>
          <a:p>
            <a:endParaRPr lang="en-US" sz="1050" dirty="0">
              <a:latin typeface="Aptos" panose="020B0004020202020204" pitchFamily="34" charset="0"/>
            </a:endParaRPr>
          </a:p>
          <a:p>
            <a:r>
              <a:rPr lang="en-US" sz="1400" b="1" dirty="0">
                <a:latin typeface="Aptos" panose="020B0004020202020204" pitchFamily="34" charset="0"/>
              </a:rPr>
              <a:t>5. Compute the pixels per inch of a 3 x 2 inch image that has 900 x 600 pixels.</a:t>
            </a:r>
          </a:p>
          <a:p>
            <a:r>
              <a:rPr lang="en-US" sz="1400" b="1" dirty="0">
                <a:latin typeface="Aptos" panose="020B0004020202020204" pitchFamily="34" charset="0"/>
              </a:rPr>
              <a:t>Solution:</a:t>
            </a:r>
            <a:br>
              <a:rPr lang="en-US" sz="1400" dirty="0">
                <a:latin typeface="Aptos" panose="020B0004020202020204" pitchFamily="34" charset="0"/>
              </a:rPr>
            </a:br>
            <a:r>
              <a:rPr lang="en-US" sz="1400" dirty="0">
                <a:latin typeface="Aptos" panose="020B0004020202020204" pitchFamily="34" charset="0"/>
              </a:rPr>
              <a:t>For the width and height, calculate the PPI separately (they should be the same if the image has uniform resolution):</a:t>
            </a:r>
          </a:p>
          <a:p>
            <a:r>
              <a:rPr lang="en-US" sz="1400" dirty="0">
                <a:latin typeface="Aptos" panose="020B0004020202020204" pitchFamily="34" charset="0"/>
              </a:rPr>
              <a:t>Width PPI= 900 / 3 ​= 300 PPI</a:t>
            </a:r>
          </a:p>
          <a:p>
            <a:r>
              <a:rPr lang="en-US" sz="1400" dirty="0">
                <a:latin typeface="Aptos" panose="020B0004020202020204" pitchFamily="34" charset="0"/>
              </a:rPr>
              <a:t>Height PPI= 600 / 2 ​=300 PPI</a:t>
            </a:r>
          </a:p>
          <a:p>
            <a:r>
              <a:rPr lang="en-US" sz="1400" dirty="0">
                <a:latin typeface="Aptos" panose="020B0004020202020204" pitchFamily="34" charset="0"/>
              </a:rPr>
              <a:t>So, the pixels per inch (PPI) of the image is </a:t>
            </a:r>
            <a:r>
              <a:rPr lang="en-US" sz="1400" b="1" dirty="0">
                <a:latin typeface="Aptos" panose="020B0004020202020204" pitchFamily="34" charset="0"/>
              </a:rPr>
              <a:t>300 PPI</a:t>
            </a:r>
            <a:r>
              <a:rPr lang="en-US" sz="1400" dirty="0">
                <a:latin typeface="Aptos" panose="020B0004020202020204" pitchFamily="34" charset="0"/>
              </a:rPr>
              <a:t>.</a:t>
            </a:r>
          </a:p>
        </p:txBody>
      </p:sp>
    </p:spTree>
    <p:extLst>
      <p:ext uri="{BB962C8B-B14F-4D97-AF65-F5344CB8AC3E}">
        <p14:creationId xmlns:p14="http://schemas.microsoft.com/office/powerpoint/2010/main" val="1017542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91248B-BB60-9B3D-4963-84C35A4AE650}"/>
              </a:ext>
            </a:extLst>
          </p:cNvPr>
          <p:cNvSpPr txBox="1"/>
          <p:nvPr/>
        </p:nvSpPr>
        <p:spPr>
          <a:xfrm>
            <a:off x="411480" y="843677"/>
            <a:ext cx="11369040" cy="5447645"/>
          </a:xfrm>
          <a:prstGeom prst="rect">
            <a:avLst/>
          </a:prstGeom>
          <a:noFill/>
        </p:spPr>
        <p:txBody>
          <a:bodyPr wrap="square">
            <a:spAutoFit/>
          </a:bodyPr>
          <a:lstStyle/>
          <a:p>
            <a:pPr marL="285750" indent="-285750">
              <a:buFont typeface="Wingdings" panose="05000000000000000000" pitchFamily="2" charset="2"/>
              <a:buChar char="ü"/>
            </a:pPr>
            <a:r>
              <a:rPr lang="en-US" dirty="0">
                <a:latin typeface="Aptos" panose="020B0004020202020204" pitchFamily="34" charset="0"/>
              </a:rPr>
              <a:t>Ratio of width to height of device.</a:t>
            </a:r>
          </a:p>
          <a:p>
            <a:pPr marL="285750" indent="-285750">
              <a:buFont typeface="Wingdings" panose="05000000000000000000" pitchFamily="2" charset="2"/>
              <a:buChar char="ü"/>
            </a:pPr>
            <a:r>
              <a:rPr lang="en-US" dirty="0">
                <a:latin typeface="Aptos" panose="020B0004020202020204" pitchFamily="34" charset="0"/>
              </a:rPr>
              <a:t>It is the ratio of vertical points to horizontal point's necessary to produce equal-length lines in both direction on the screen.</a:t>
            </a:r>
          </a:p>
          <a:p>
            <a:pPr marL="285750" indent="-285750">
              <a:buFont typeface="Wingdings" panose="05000000000000000000" pitchFamily="2" charset="2"/>
              <a:buChar char="ü"/>
            </a:pPr>
            <a:r>
              <a:rPr lang="en-US" dirty="0">
                <a:latin typeface="Aptos" panose="020B0004020202020204" pitchFamily="34" charset="0"/>
              </a:rPr>
              <a:t>An aspect ratio is a proportional relationship between on images width and height.</a:t>
            </a:r>
          </a:p>
          <a:p>
            <a:pPr marL="285750" indent="-285750">
              <a:buFont typeface="Wingdings" panose="05000000000000000000" pitchFamily="2" charset="2"/>
              <a:buChar char="ü"/>
            </a:pPr>
            <a:r>
              <a:rPr lang="en-US" dirty="0">
                <a:latin typeface="Aptos" panose="020B0004020202020204" pitchFamily="34" charset="0"/>
              </a:rPr>
              <a:t>it is commonly explained as two numbers separated by a colon(:)</a:t>
            </a: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r>
              <a:rPr lang="en-US" sz="2400" b="1" u="sng" dirty="0">
                <a:latin typeface="Aptos" panose="020B0004020202020204" pitchFamily="34" charset="0"/>
              </a:rPr>
              <a:t>Advantage of Aspect Ratio:</a:t>
            </a:r>
          </a:p>
          <a:p>
            <a:r>
              <a:rPr lang="en-US" dirty="0">
                <a:latin typeface="Aptos" panose="020B0004020202020204" pitchFamily="34" charset="0"/>
              </a:rPr>
              <a:t>1. Maintain a balance between the appearances of an image on the screen.</a:t>
            </a:r>
          </a:p>
          <a:p>
            <a:r>
              <a:rPr lang="en-US" dirty="0">
                <a:latin typeface="Aptos" panose="020B0004020202020204" pitchFamily="34" charset="0"/>
              </a:rPr>
              <a:t>2. Maintain a ration between horizontal and vertical pixel</a:t>
            </a:r>
          </a:p>
          <a:p>
            <a:r>
              <a:rPr lang="en-US" dirty="0">
                <a:latin typeface="Aptos" panose="020B0004020202020204" pitchFamily="34" charset="0"/>
              </a:rPr>
              <a:t>3. It does not let the image to get distorted </a:t>
            </a:r>
          </a:p>
          <a:p>
            <a:r>
              <a:rPr lang="en-US" dirty="0">
                <a:latin typeface="Aptos" panose="020B0004020202020204" pitchFamily="34" charset="0"/>
              </a:rPr>
              <a:t>4. When the aspect ratio is increased that is the quality remains the same</a:t>
            </a:r>
          </a:p>
        </p:txBody>
      </p:sp>
      <p:pic>
        <p:nvPicPr>
          <p:cNvPr id="12" name="Picture 11">
            <a:extLst>
              <a:ext uri="{FF2B5EF4-FFF2-40B4-BE49-F238E27FC236}">
                <a16:creationId xmlns:a16="http://schemas.microsoft.com/office/drawing/2014/main" id="{43B65CD1-B5FD-6622-F2E6-F5ECD6BA7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425" y="2614156"/>
            <a:ext cx="8481150" cy="1906685"/>
          </a:xfrm>
          <a:prstGeom prst="rect">
            <a:avLst/>
          </a:prstGeom>
        </p:spPr>
      </p:pic>
      <p:sp>
        <p:nvSpPr>
          <p:cNvPr id="4" name="TextBox 3">
            <a:extLst>
              <a:ext uri="{FF2B5EF4-FFF2-40B4-BE49-F238E27FC236}">
                <a16:creationId xmlns:a16="http://schemas.microsoft.com/office/drawing/2014/main" id="{D68B30B7-2459-316B-3C21-287F9A28467A}"/>
              </a:ext>
            </a:extLst>
          </p:cNvPr>
          <p:cNvSpPr txBox="1"/>
          <p:nvPr/>
        </p:nvSpPr>
        <p:spPr>
          <a:xfrm>
            <a:off x="411480" y="0"/>
            <a:ext cx="11369040" cy="523220"/>
          </a:xfrm>
          <a:prstGeom prst="rect">
            <a:avLst/>
          </a:prstGeom>
          <a:solidFill>
            <a:schemeClr val="accent3">
              <a:lumMod val="20000"/>
              <a:lumOff val="80000"/>
            </a:schemeClr>
          </a:solidFill>
        </p:spPr>
        <p:txBody>
          <a:bodyPr wrap="square">
            <a:spAutoFit/>
          </a:bodyPr>
          <a:lstStyle/>
          <a:p>
            <a:r>
              <a:rPr lang="en-US" sz="2800" b="1" u="sng" dirty="0">
                <a:latin typeface="Aptos" panose="020B0004020202020204" pitchFamily="34" charset="0"/>
              </a:rPr>
              <a:t>Aspect ratio: </a:t>
            </a:r>
            <a:endParaRPr lang="en-US" sz="2800" dirty="0">
              <a:latin typeface="Aptos" panose="020B0004020202020204" pitchFamily="34" charset="0"/>
            </a:endParaRPr>
          </a:p>
        </p:txBody>
      </p:sp>
    </p:spTree>
    <p:extLst>
      <p:ext uri="{BB962C8B-B14F-4D97-AF65-F5344CB8AC3E}">
        <p14:creationId xmlns:p14="http://schemas.microsoft.com/office/powerpoint/2010/main" val="428594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628F9-D174-108F-BEAF-FEFB19A91E8F}"/>
              </a:ext>
            </a:extLst>
          </p:cNvPr>
          <p:cNvSpPr txBox="1"/>
          <p:nvPr/>
        </p:nvSpPr>
        <p:spPr>
          <a:xfrm>
            <a:off x="308008" y="197346"/>
            <a:ext cx="5787992" cy="5539978"/>
          </a:xfrm>
          <a:prstGeom prst="rect">
            <a:avLst/>
          </a:prstGeom>
          <a:noFill/>
        </p:spPr>
        <p:txBody>
          <a:bodyPr wrap="square">
            <a:spAutoFit/>
          </a:bodyPr>
          <a:lstStyle/>
          <a:p>
            <a:pPr marL="285750" indent="-285750">
              <a:buFont typeface="Wingdings" panose="05000000000000000000" pitchFamily="2" charset="2"/>
              <a:buChar char="q"/>
            </a:pPr>
            <a:r>
              <a:rPr lang="en-US" sz="2400" b="1" u="sng" dirty="0">
                <a:solidFill>
                  <a:schemeClr val="accent2">
                    <a:lumMod val="50000"/>
                  </a:schemeClr>
                </a:solidFill>
                <a:latin typeface="Aptos" panose="020B0004020202020204" pitchFamily="34" charset="0"/>
              </a:rPr>
              <a:t>What do you mean by aspect ratio 1:1?</a:t>
            </a:r>
          </a:p>
          <a:p>
            <a:r>
              <a:rPr lang="en-US" dirty="0">
                <a:latin typeface="Aptos" panose="020B0004020202020204" pitchFamily="34" charset="0"/>
              </a:rPr>
              <a:t>it means that for every 1 units of width(column)</a:t>
            </a:r>
          </a:p>
          <a:p>
            <a:r>
              <a:rPr lang="en-US" dirty="0">
                <a:latin typeface="Aptos" panose="020B0004020202020204" pitchFamily="34" charset="0"/>
              </a:rPr>
              <a:t>there are 1 units of height(row)</a:t>
            </a:r>
          </a:p>
          <a:p>
            <a:r>
              <a:rPr lang="en-US" dirty="0">
                <a:latin typeface="Aptos" panose="020B0004020202020204" pitchFamily="34" charset="0"/>
              </a:rPr>
              <a:t>And, the height &amp; width are same.</a:t>
            </a:r>
          </a:p>
          <a:p>
            <a:r>
              <a:rPr lang="en-US" dirty="0">
                <a:latin typeface="Aptos" panose="020B0004020202020204" pitchFamily="34" charset="0"/>
              </a:rPr>
              <a:t>So, the image could be:</a:t>
            </a:r>
          </a:p>
          <a:p>
            <a:r>
              <a:rPr lang="en-US" dirty="0">
                <a:latin typeface="Aptos" panose="020B0004020202020204" pitchFamily="34" charset="0"/>
              </a:rPr>
              <a:t>500px * 500px</a:t>
            </a:r>
          </a:p>
          <a:p>
            <a:r>
              <a:rPr lang="en-US" dirty="0">
                <a:latin typeface="Aptos" panose="020B0004020202020204" pitchFamily="34" charset="0"/>
              </a:rPr>
              <a:t>1500px * 1500px</a:t>
            </a:r>
          </a:p>
          <a:p>
            <a:r>
              <a:rPr lang="en-US" dirty="0">
                <a:latin typeface="Aptos" panose="020B0004020202020204" pitchFamily="34" charset="0"/>
              </a:rPr>
              <a:t>300px * 300px</a:t>
            </a:r>
          </a:p>
          <a:p>
            <a:r>
              <a:rPr lang="en-US" dirty="0">
                <a:latin typeface="Aptos" panose="020B0004020202020204" pitchFamily="34" charset="0"/>
              </a:rPr>
              <a:t>This ration is commonly used in printing photographs, mobile screens, social media platforms.</a:t>
            </a:r>
          </a:p>
          <a:p>
            <a:endParaRPr lang="en-US" dirty="0">
              <a:latin typeface="Aptos" panose="020B0004020202020204" pitchFamily="34" charset="0"/>
            </a:endParaRPr>
          </a:p>
          <a:p>
            <a:pPr marL="285750" indent="-285750">
              <a:buFont typeface="Wingdings" panose="05000000000000000000" pitchFamily="2" charset="2"/>
              <a:buChar char="q"/>
            </a:pPr>
            <a:r>
              <a:rPr lang="en-US" sz="2400" b="1" u="sng" dirty="0">
                <a:solidFill>
                  <a:schemeClr val="accent2">
                    <a:lumMod val="50000"/>
                  </a:schemeClr>
                </a:solidFill>
                <a:latin typeface="Aptos" panose="020B0004020202020204" pitchFamily="34" charset="0"/>
              </a:rPr>
              <a:t>What do you mean by aspect ratio 2:3?</a:t>
            </a:r>
          </a:p>
          <a:p>
            <a:r>
              <a:rPr lang="en-US" dirty="0">
                <a:latin typeface="Aptos" panose="020B0004020202020204" pitchFamily="34" charset="0"/>
              </a:rPr>
              <a:t>it means that for every 2 units of width(column)</a:t>
            </a:r>
          </a:p>
          <a:p>
            <a:r>
              <a:rPr lang="en-US" dirty="0">
                <a:latin typeface="Aptos" panose="020B0004020202020204" pitchFamily="34" charset="0"/>
              </a:rPr>
              <a:t>there are 3 units of height(row)</a:t>
            </a:r>
          </a:p>
          <a:p>
            <a:r>
              <a:rPr lang="en-US" dirty="0">
                <a:latin typeface="Aptos" panose="020B0004020202020204" pitchFamily="34" charset="0"/>
              </a:rPr>
              <a:t>And, the image is 1.5(3/2)times higher than it is width</a:t>
            </a:r>
          </a:p>
          <a:p>
            <a:r>
              <a:rPr lang="en-US" dirty="0">
                <a:latin typeface="Aptos" panose="020B0004020202020204" pitchFamily="34" charset="0"/>
              </a:rPr>
              <a:t>So, the image could be:</a:t>
            </a:r>
          </a:p>
          <a:p>
            <a:r>
              <a:rPr lang="en-US" dirty="0">
                <a:latin typeface="Aptos" panose="020B0004020202020204" pitchFamily="34" charset="0"/>
              </a:rPr>
              <a:t>500px * 750px</a:t>
            </a:r>
          </a:p>
          <a:p>
            <a:r>
              <a:rPr lang="en-US" dirty="0">
                <a:latin typeface="Aptos" panose="020B0004020202020204" pitchFamily="34" charset="0"/>
              </a:rPr>
              <a:t>1500px * 2250px</a:t>
            </a:r>
          </a:p>
          <a:p>
            <a:endParaRPr lang="en-US" dirty="0">
              <a:latin typeface="Aptos" panose="020B0004020202020204" pitchFamily="34" charset="0"/>
            </a:endParaRPr>
          </a:p>
        </p:txBody>
      </p:sp>
      <p:sp>
        <p:nvSpPr>
          <p:cNvPr id="3" name="TextBox 2">
            <a:extLst>
              <a:ext uri="{FF2B5EF4-FFF2-40B4-BE49-F238E27FC236}">
                <a16:creationId xmlns:a16="http://schemas.microsoft.com/office/drawing/2014/main" id="{62CFDEF5-4735-4A60-6924-BAD76D4999D0}"/>
              </a:ext>
            </a:extLst>
          </p:cNvPr>
          <p:cNvSpPr txBox="1"/>
          <p:nvPr/>
        </p:nvSpPr>
        <p:spPr>
          <a:xfrm>
            <a:off x="6256421" y="197346"/>
            <a:ext cx="5935579" cy="3785652"/>
          </a:xfrm>
          <a:prstGeom prst="rect">
            <a:avLst/>
          </a:prstGeom>
          <a:noFill/>
        </p:spPr>
        <p:txBody>
          <a:bodyPr wrap="square">
            <a:spAutoFit/>
          </a:bodyPr>
          <a:lstStyle/>
          <a:p>
            <a:pPr marL="285750" indent="-285750">
              <a:buFont typeface="Wingdings" panose="05000000000000000000" pitchFamily="2" charset="2"/>
              <a:buChar char="q"/>
            </a:pPr>
            <a:r>
              <a:rPr lang="en-US" sz="2000" b="1" u="sng" dirty="0">
                <a:solidFill>
                  <a:schemeClr val="accent2">
                    <a:lumMod val="50000"/>
                  </a:schemeClr>
                </a:solidFill>
                <a:latin typeface="Aptos" panose="020B0004020202020204" pitchFamily="34" charset="0"/>
              </a:rPr>
              <a:t>What do you mean by aspect ratio 4:3?</a:t>
            </a:r>
          </a:p>
          <a:p>
            <a:r>
              <a:rPr lang="en-US" dirty="0">
                <a:latin typeface="Aptos" panose="020B0004020202020204" pitchFamily="34" charset="0"/>
              </a:rPr>
              <a:t>For Every 4 unit of width(column)</a:t>
            </a:r>
          </a:p>
          <a:p>
            <a:r>
              <a:rPr lang="en-US" dirty="0">
                <a:latin typeface="Aptos" panose="020B0004020202020204" pitchFamily="34" charset="0"/>
              </a:rPr>
              <a:t>there are 3 unit of height(row)</a:t>
            </a:r>
          </a:p>
          <a:p>
            <a:r>
              <a:rPr lang="en-US" dirty="0">
                <a:latin typeface="Aptos" panose="020B0004020202020204" pitchFamily="34" charset="0"/>
              </a:rPr>
              <a:t>And, the image is 1.33(4/3)times wider than it is high</a:t>
            </a:r>
          </a:p>
          <a:p>
            <a:r>
              <a:rPr lang="en-US" u="sng" dirty="0">
                <a:latin typeface="Aptos" panose="020B0004020202020204" pitchFamily="34" charset="0"/>
              </a:rPr>
              <a:t>So, the image could be:</a:t>
            </a:r>
          </a:p>
          <a:p>
            <a:r>
              <a:rPr lang="en-US" dirty="0">
                <a:latin typeface="Aptos" panose="020B0004020202020204" pitchFamily="34" charset="0"/>
              </a:rPr>
              <a:t>400px * 300px</a:t>
            </a:r>
          </a:p>
          <a:p>
            <a:r>
              <a:rPr lang="en-US" dirty="0">
                <a:latin typeface="Aptos" panose="020B0004020202020204" pitchFamily="34" charset="0"/>
              </a:rPr>
              <a:t>600px * 450px</a:t>
            </a:r>
          </a:p>
          <a:p>
            <a:r>
              <a:rPr lang="en-US" dirty="0">
                <a:latin typeface="Aptos" panose="020B0004020202020204" pitchFamily="34" charset="0"/>
              </a:rPr>
              <a:t>1000px * 750px</a:t>
            </a:r>
          </a:p>
          <a:p>
            <a:r>
              <a:rPr lang="en-US" dirty="0">
                <a:latin typeface="Aptos" panose="020B0004020202020204" pitchFamily="34" charset="0"/>
              </a:rPr>
              <a:t>This ration is commonly used in TV, PC monitor, Digital Camera</a:t>
            </a:r>
          </a:p>
          <a:p>
            <a:endParaRPr lang="en-US" dirty="0">
              <a:latin typeface="Aptos" panose="020B0004020202020204" pitchFamily="34" charset="0"/>
            </a:endParaRPr>
          </a:p>
          <a:p>
            <a:r>
              <a:rPr lang="en-US" sz="2000" b="1" dirty="0">
                <a:latin typeface="Aptos" panose="020B0004020202020204" pitchFamily="34" charset="0"/>
              </a:rPr>
              <a:t>Q. What do you mean by aspect ratio 3:2?</a:t>
            </a:r>
          </a:p>
          <a:p>
            <a:r>
              <a:rPr lang="en-US" sz="2000" b="1" dirty="0">
                <a:latin typeface="Aptos" panose="020B0004020202020204" pitchFamily="34" charset="0"/>
              </a:rPr>
              <a:t>Q. What do you mean by aspect ratio 16:9?</a:t>
            </a:r>
          </a:p>
        </p:txBody>
      </p:sp>
    </p:spTree>
    <p:extLst>
      <p:ext uri="{BB962C8B-B14F-4D97-AF65-F5344CB8AC3E}">
        <p14:creationId xmlns:p14="http://schemas.microsoft.com/office/powerpoint/2010/main" val="1714221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5094BB-89A9-4C97-E316-F41312A69545}"/>
              </a:ext>
            </a:extLst>
          </p:cNvPr>
          <p:cNvPicPr>
            <a:picLocks noChangeAspect="1"/>
          </p:cNvPicPr>
          <p:nvPr/>
        </p:nvPicPr>
        <p:blipFill>
          <a:blip r:embed="rId2"/>
          <a:srcRect t="17970"/>
          <a:stretch/>
        </p:blipFill>
        <p:spPr>
          <a:xfrm>
            <a:off x="136779" y="1097280"/>
            <a:ext cx="6949821" cy="5148234"/>
          </a:xfrm>
          <a:prstGeom prst="rect">
            <a:avLst/>
          </a:prstGeom>
        </p:spPr>
      </p:pic>
      <p:pic>
        <p:nvPicPr>
          <p:cNvPr id="2" name="Picture 1">
            <a:extLst>
              <a:ext uri="{FF2B5EF4-FFF2-40B4-BE49-F238E27FC236}">
                <a16:creationId xmlns:a16="http://schemas.microsoft.com/office/drawing/2014/main" id="{A8D5A54F-52B7-0502-BA83-D4FDD4309C87}"/>
              </a:ext>
            </a:extLst>
          </p:cNvPr>
          <p:cNvPicPr>
            <a:picLocks noChangeAspect="1"/>
          </p:cNvPicPr>
          <p:nvPr/>
        </p:nvPicPr>
        <p:blipFill rotWithShape="1">
          <a:blip r:embed="rId3"/>
          <a:srcRect b="27318"/>
          <a:stretch/>
        </p:blipFill>
        <p:spPr>
          <a:xfrm>
            <a:off x="7359816" y="0"/>
            <a:ext cx="4687999" cy="4495800"/>
          </a:xfrm>
          <a:prstGeom prst="rect">
            <a:avLst/>
          </a:prstGeom>
        </p:spPr>
      </p:pic>
      <p:pic>
        <p:nvPicPr>
          <p:cNvPr id="7" name="Picture 6">
            <a:extLst>
              <a:ext uri="{FF2B5EF4-FFF2-40B4-BE49-F238E27FC236}">
                <a16:creationId xmlns:a16="http://schemas.microsoft.com/office/drawing/2014/main" id="{3F193CD1-0AC5-DFA4-05DD-F4DBB5017D7B}"/>
              </a:ext>
            </a:extLst>
          </p:cNvPr>
          <p:cNvPicPr>
            <a:picLocks noChangeAspect="1"/>
          </p:cNvPicPr>
          <p:nvPr/>
        </p:nvPicPr>
        <p:blipFill>
          <a:blip r:embed="rId4"/>
          <a:stretch>
            <a:fillRect/>
          </a:stretch>
        </p:blipFill>
        <p:spPr>
          <a:xfrm>
            <a:off x="7359816" y="4495800"/>
            <a:ext cx="4687999" cy="2362200"/>
          </a:xfrm>
          <a:prstGeom prst="rect">
            <a:avLst/>
          </a:prstGeom>
        </p:spPr>
      </p:pic>
      <p:sp>
        <p:nvSpPr>
          <p:cNvPr id="3" name="Title 1">
            <a:extLst>
              <a:ext uri="{FF2B5EF4-FFF2-40B4-BE49-F238E27FC236}">
                <a16:creationId xmlns:a16="http://schemas.microsoft.com/office/drawing/2014/main" id="{4A968783-A1D6-E16B-D6FA-CFBC6907771A}"/>
              </a:ext>
            </a:extLst>
          </p:cNvPr>
          <p:cNvSpPr>
            <a:spLocks noGrp="1"/>
          </p:cNvSpPr>
          <p:nvPr>
            <p:ph type="title"/>
          </p:nvPr>
        </p:nvSpPr>
        <p:spPr>
          <a:xfrm>
            <a:off x="136779" y="214283"/>
            <a:ext cx="6903720" cy="381000"/>
          </a:xfrm>
        </p:spPr>
        <p:txBody>
          <a:bodyPr>
            <a:normAutofit fontScale="90000"/>
          </a:bodyPr>
          <a:lstStyle/>
          <a:p>
            <a:pPr marL="342900" indent="-342900">
              <a:buFont typeface="Wingdings" panose="05000000000000000000" pitchFamily="2" charset="2"/>
              <a:buChar char="q"/>
            </a:pPr>
            <a:r>
              <a:rPr lang="en-US" sz="2400" b="1" dirty="0">
                <a:latin typeface="Aptos" panose="020B0004020202020204" pitchFamily="34" charset="0"/>
              </a:rPr>
              <a:t>Aspect Ratio Solved Problems</a:t>
            </a:r>
          </a:p>
        </p:txBody>
      </p:sp>
      <p:sp>
        <p:nvSpPr>
          <p:cNvPr id="4" name="TextBox 3">
            <a:extLst>
              <a:ext uri="{FF2B5EF4-FFF2-40B4-BE49-F238E27FC236}">
                <a16:creationId xmlns:a16="http://schemas.microsoft.com/office/drawing/2014/main" id="{3A915034-C712-9E1B-BEEA-CF853BB1D559}"/>
              </a:ext>
            </a:extLst>
          </p:cNvPr>
          <p:cNvSpPr txBox="1"/>
          <p:nvPr/>
        </p:nvSpPr>
        <p:spPr>
          <a:xfrm>
            <a:off x="159829" y="635615"/>
            <a:ext cx="2857691" cy="461665"/>
          </a:xfrm>
          <a:prstGeom prst="rect">
            <a:avLst/>
          </a:prstGeom>
          <a:noFill/>
        </p:spPr>
        <p:txBody>
          <a:bodyPr wrap="square" rtlCol="0">
            <a:spAutoFit/>
          </a:bodyPr>
          <a:lstStyle/>
          <a:p>
            <a:r>
              <a:rPr lang="en-US" sz="2400" b="1" dirty="0">
                <a:latin typeface="Aptos" panose="020B0004020202020204" pitchFamily="34" charset="0"/>
              </a:rPr>
              <a:t>Example-1:</a:t>
            </a:r>
          </a:p>
        </p:txBody>
      </p:sp>
    </p:spTree>
    <p:extLst>
      <p:ext uri="{BB962C8B-B14F-4D97-AF65-F5344CB8AC3E}">
        <p14:creationId xmlns:p14="http://schemas.microsoft.com/office/powerpoint/2010/main" val="1217895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9F503C-866A-0A45-E8FE-5A83EA2E9001}"/>
              </a:ext>
            </a:extLst>
          </p:cNvPr>
          <p:cNvSpPr txBox="1"/>
          <p:nvPr/>
        </p:nvSpPr>
        <p:spPr>
          <a:xfrm>
            <a:off x="182880" y="75956"/>
            <a:ext cx="11826240" cy="923330"/>
          </a:xfrm>
          <a:prstGeom prst="rect">
            <a:avLst/>
          </a:prstGeom>
          <a:noFill/>
        </p:spPr>
        <p:txBody>
          <a:bodyPr wrap="square">
            <a:spAutoFit/>
          </a:bodyPr>
          <a:lstStyle/>
          <a:p>
            <a:r>
              <a:rPr lang="en-US" b="1" i="0" dirty="0">
                <a:solidFill>
                  <a:srgbClr val="101828"/>
                </a:solidFill>
                <a:effectLst/>
                <a:latin typeface="Aptos" panose="020B0004020202020204" pitchFamily="34" charset="0"/>
              </a:rPr>
              <a:t>Example-2: </a:t>
            </a:r>
          </a:p>
          <a:p>
            <a:r>
              <a:rPr lang="en-US" b="1" i="0" dirty="0">
                <a:solidFill>
                  <a:srgbClr val="101828"/>
                </a:solidFill>
                <a:effectLst/>
                <a:latin typeface="Aptos" panose="020B0004020202020204" pitchFamily="34" charset="0"/>
              </a:rPr>
              <a:t>The aspect ratio for a television screen is the ratio of the width to the height of the screen. For a high definition TV it is 16 to </a:t>
            </a:r>
            <a:r>
              <a:rPr lang="en-US" b="1" dirty="0">
                <a:latin typeface="Aptos" panose="020B0004020202020204" pitchFamily="34" charset="0"/>
              </a:rPr>
              <a:t>9.</a:t>
            </a:r>
            <a:r>
              <a:rPr lang="en-US" b="1" i="0" dirty="0">
                <a:solidFill>
                  <a:srgbClr val="101828"/>
                </a:solidFill>
                <a:effectLst/>
                <a:latin typeface="Aptos" panose="020B0004020202020204" pitchFamily="34" charset="0"/>
              </a:rPr>
              <a:t> What is the height of a screen that is 48 inches wide?</a:t>
            </a:r>
            <a:endParaRPr lang="en-US" b="1" dirty="0">
              <a:latin typeface="Aptos" panose="020B0004020202020204" pitchFamily="34" charset="0"/>
            </a:endParaRPr>
          </a:p>
        </p:txBody>
      </p:sp>
      <p:pic>
        <p:nvPicPr>
          <p:cNvPr id="13" name="Picture 12">
            <a:extLst>
              <a:ext uri="{FF2B5EF4-FFF2-40B4-BE49-F238E27FC236}">
                <a16:creationId xmlns:a16="http://schemas.microsoft.com/office/drawing/2014/main" id="{68C271F3-E2EE-F87F-1D55-F3C293BFD644}"/>
              </a:ext>
            </a:extLst>
          </p:cNvPr>
          <p:cNvPicPr>
            <a:picLocks noChangeAspect="1"/>
          </p:cNvPicPr>
          <p:nvPr/>
        </p:nvPicPr>
        <p:blipFill>
          <a:blip r:embed="rId2"/>
          <a:stretch>
            <a:fillRect/>
          </a:stretch>
        </p:blipFill>
        <p:spPr>
          <a:xfrm>
            <a:off x="182880" y="1134011"/>
            <a:ext cx="6599492" cy="3261643"/>
          </a:xfrm>
          <a:prstGeom prst="rect">
            <a:avLst/>
          </a:prstGeom>
        </p:spPr>
      </p:pic>
      <p:pic>
        <p:nvPicPr>
          <p:cNvPr id="15" name="Picture 14">
            <a:extLst>
              <a:ext uri="{FF2B5EF4-FFF2-40B4-BE49-F238E27FC236}">
                <a16:creationId xmlns:a16="http://schemas.microsoft.com/office/drawing/2014/main" id="{71F1631D-BA49-A4BD-6B9F-646CDD03552F}"/>
              </a:ext>
            </a:extLst>
          </p:cNvPr>
          <p:cNvPicPr>
            <a:picLocks noChangeAspect="1"/>
          </p:cNvPicPr>
          <p:nvPr/>
        </p:nvPicPr>
        <p:blipFill>
          <a:blip r:embed="rId3"/>
          <a:srcRect t="67225"/>
          <a:stretch/>
        </p:blipFill>
        <p:spPr>
          <a:xfrm>
            <a:off x="7391512" y="1737202"/>
            <a:ext cx="4008467" cy="1188877"/>
          </a:xfrm>
          <a:prstGeom prst="rect">
            <a:avLst/>
          </a:prstGeom>
        </p:spPr>
      </p:pic>
      <p:pic>
        <p:nvPicPr>
          <p:cNvPr id="17" name="Picture 16">
            <a:extLst>
              <a:ext uri="{FF2B5EF4-FFF2-40B4-BE49-F238E27FC236}">
                <a16:creationId xmlns:a16="http://schemas.microsoft.com/office/drawing/2014/main" id="{3F1DE76D-767B-EF8A-30A1-F993677AC3CF}"/>
              </a:ext>
            </a:extLst>
          </p:cNvPr>
          <p:cNvPicPr>
            <a:picLocks noChangeAspect="1"/>
          </p:cNvPicPr>
          <p:nvPr/>
        </p:nvPicPr>
        <p:blipFill>
          <a:blip r:embed="rId4"/>
          <a:stretch>
            <a:fillRect/>
          </a:stretch>
        </p:blipFill>
        <p:spPr>
          <a:xfrm>
            <a:off x="7391512" y="3158425"/>
            <a:ext cx="3375953" cy="1546994"/>
          </a:xfrm>
          <a:prstGeom prst="rect">
            <a:avLst/>
          </a:prstGeom>
        </p:spPr>
      </p:pic>
      <p:pic>
        <p:nvPicPr>
          <p:cNvPr id="18" name="Picture 17">
            <a:extLst>
              <a:ext uri="{FF2B5EF4-FFF2-40B4-BE49-F238E27FC236}">
                <a16:creationId xmlns:a16="http://schemas.microsoft.com/office/drawing/2014/main" id="{571D4430-BD2E-2ED8-60B1-836A56684AB4}"/>
              </a:ext>
            </a:extLst>
          </p:cNvPr>
          <p:cNvPicPr>
            <a:picLocks noChangeAspect="1"/>
          </p:cNvPicPr>
          <p:nvPr/>
        </p:nvPicPr>
        <p:blipFill>
          <a:blip r:embed="rId3"/>
          <a:srcRect b="48740"/>
          <a:stretch/>
        </p:blipFill>
        <p:spPr>
          <a:xfrm>
            <a:off x="182880" y="4705419"/>
            <a:ext cx="4008467" cy="1859437"/>
          </a:xfrm>
          <a:prstGeom prst="rect">
            <a:avLst/>
          </a:prstGeom>
        </p:spPr>
      </p:pic>
    </p:spTree>
    <p:extLst>
      <p:ext uri="{BB962C8B-B14F-4D97-AF65-F5344CB8AC3E}">
        <p14:creationId xmlns:p14="http://schemas.microsoft.com/office/powerpoint/2010/main" val="3860222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0BCFE28-5370-72FF-9226-EE54ABD9B7F1}"/>
              </a:ext>
            </a:extLst>
          </p:cNvPr>
          <p:cNvSpPr txBox="1"/>
          <p:nvPr/>
        </p:nvSpPr>
        <p:spPr>
          <a:xfrm>
            <a:off x="213360" y="115215"/>
            <a:ext cx="11292840" cy="830997"/>
          </a:xfrm>
          <a:prstGeom prst="rect">
            <a:avLst/>
          </a:prstGeom>
          <a:noFill/>
        </p:spPr>
        <p:txBody>
          <a:bodyPr wrap="square">
            <a:spAutoFit/>
          </a:bodyPr>
          <a:lstStyle/>
          <a:p>
            <a:r>
              <a:rPr lang="en-US" sz="2400" b="1" i="0" u="sng" dirty="0">
                <a:solidFill>
                  <a:srgbClr val="101828"/>
                </a:solidFill>
                <a:effectLst/>
                <a:latin typeface="Aptos" panose="020B0004020202020204" pitchFamily="34" charset="0"/>
              </a:rPr>
              <a:t>Example-3: </a:t>
            </a:r>
            <a:endParaRPr lang="en-US" sz="2400" b="1" u="sng" dirty="0">
              <a:latin typeface="Aptos" panose="020B0004020202020204" pitchFamily="34" charset="0"/>
            </a:endParaRPr>
          </a:p>
          <a:p>
            <a:r>
              <a:rPr lang="en-US" sz="2400" dirty="0">
                <a:latin typeface="Aptos" panose="020B0004020202020204" pitchFamily="34" charset="0"/>
              </a:rPr>
              <a:t>If an image has a width of 4 inch and an aspect ratio of 3:2, then what is its height?</a:t>
            </a:r>
          </a:p>
        </p:txBody>
      </p:sp>
      <p:pic>
        <p:nvPicPr>
          <p:cNvPr id="15" name="Picture 14">
            <a:extLst>
              <a:ext uri="{FF2B5EF4-FFF2-40B4-BE49-F238E27FC236}">
                <a16:creationId xmlns:a16="http://schemas.microsoft.com/office/drawing/2014/main" id="{E25F84E2-6B92-9B18-7F1C-3217F3B95551}"/>
              </a:ext>
            </a:extLst>
          </p:cNvPr>
          <p:cNvPicPr>
            <a:picLocks noChangeAspect="1"/>
          </p:cNvPicPr>
          <p:nvPr/>
        </p:nvPicPr>
        <p:blipFill>
          <a:blip r:embed="rId2"/>
          <a:srcRect b="1982"/>
          <a:stretch/>
        </p:blipFill>
        <p:spPr>
          <a:xfrm>
            <a:off x="213360" y="936383"/>
            <a:ext cx="10393680" cy="5806402"/>
          </a:xfrm>
          <a:prstGeom prst="rect">
            <a:avLst/>
          </a:prstGeom>
        </p:spPr>
      </p:pic>
    </p:spTree>
    <p:extLst>
      <p:ext uri="{BB962C8B-B14F-4D97-AF65-F5344CB8AC3E}">
        <p14:creationId xmlns:p14="http://schemas.microsoft.com/office/powerpoint/2010/main" val="43076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351139-AC12-DAB4-B3BA-EBCD197B912B}"/>
              </a:ext>
            </a:extLst>
          </p:cNvPr>
          <p:cNvSpPr txBox="1"/>
          <p:nvPr/>
        </p:nvSpPr>
        <p:spPr>
          <a:xfrm>
            <a:off x="243038" y="197401"/>
            <a:ext cx="11596036" cy="5386090"/>
          </a:xfrm>
          <a:prstGeom prst="rect">
            <a:avLst/>
          </a:prstGeom>
          <a:noFill/>
        </p:spPr>
        <p:txBody>
          <a:bodyPr wrap="square">
            <a:spAutoFit/>
          </a:bodyPr>
          <a:lstStyle/>
          <a:p>
            <a:r>
              <a:rPr lang="en-US" sz="2800" b="1" i="0" u="sng" dirty="0">
                <a:solidFill>
                  <a:srgbClr val="101828"/>
                </a:solidFill>
                <a:effectLst/>
                <a:latin typeface="Aptos" panose="020B0004020202020204" pitchFamily="34" charset="0"/>
              </a:rPr>
              <a:t>Example-4: </a:t>
            </a:r>
          </a:p>
          <a:p>
            <a:r>
              <a:rPr lang="en-US" dirty="0">
                <a:latin typeface="Aptos" panose="020B0004020202020204" pitchFamily="34" charset="0"/>
              </a:rPr>
              <a:t>If an image a height of 2 inches and an aspect ratio of 1.5, what is its width?</a:t>
            </a:r>
          </a:p>
          <a:p>
            <a:endParaRPr lang="en-US" dirty="0">
              <a:latin typeface="Aptos" panose="020B0004020202020204" pitchFamily="34" charset="0"/>
            </a:endParaRPr>
          </a:p>
          <a:p>
            <a:r>
              <a:rPr lang="en-US" b="1" dirty="0">
                <a:latin typeface="Aptos" panose="020B0004020202020204" pitchFamily="34" charset="0"/>
              </a:rPr>
              <a:t>Calculating the width of an image with a height of 2 inches and an aspect ratio of 1.5:</a:t>
            </a:r>
          </a:p>
          <a:p>
            <a:pPr>
              <a:buFont typeface="Arial" panose="020B0604020202020204" pitchFamily="34" charset="0"/>
              <a:buChar char="•"/>
            </a:pPr>
            <a:r>
              <a:rPr lang="en-US" dirty="0">
                <a:latin typeface="Aptos" panose="020B0004020202020204" pitchFamily="34" charset="0"/>
              </a:rPr>
              <a:t>The aspect ratio is given as 1.5, so</a:t>
            </a:r>
          </a:p>
          <a:p>
            <a:r>
              <a:rPr lang="en-US" dirty="0">
                <a:latin typeface="Aptos" panose="020B0004020202020204" pitchFamily="34" charset="0"/>
              </a:rPr>
              <a:t>Width=Aspect Ratio × Height=1.5×2=3 inches</a:t>
            </a:r>
          </a:p>
          <a:p>
            <a:endParaRPr lang="en-US" dirty="0">
              <a:latin typeface="Aptos" panose="020B0004020202020204" pitchFamily="34" charset="0"/>
            </a:endParaRPr>
          </a:p>
          <a:p>
            <a:r>
              <a:rPr lang="en-US" sz="2800" b="1" i="0" u="sng" dirty="0">
                <a:solidFill>
                  <a:srgbClr val="101828"/>
                </a:solidFill>
                <a:effectLst/>
                <a:latin typeface="Aptos" panose="020B0004020202020204" pitchFamily="34" charset="0"/>
              </a:rPr>
              <a:t>Example-5: </a:t>
            </a:r>
            <a:endParaRPr lang="en-US" sz="2800" b="1" u="sng" dirty="0">
              <a:latin typeface="Aptos" panose="020B0004020202020204" pitchFamily="34" charset="0"/>
            </a:endParaRPr>
          </a:p>
          <a:p>
            <a:r>
              <a:rPr lang="en-US" dirty="0">
                <a:latin typeface="Aptos" panose="020B0004020202020204" pitchFamily="34" charset="0"/>
              </a:rPr>
              <a:t>If we want to resize a 1024 x 768 image to one that is 640-pixels wide with the same aspect ratio, what would be the height of the resized image?</a:t>
            </a:r>
          </a:p>
          <a:p>
            <a:endParaRPr lang="en-US" dirty="0">
              <a:latin typeface="Aptos" panose="020B0004020202020204" pitchFamily="34" charset="0"/>
            </a:endParaRPr>
          </a:p>
          <a:p>
            <a:r>
              <a:rPr lang="en-US" b="1" dirty="0">
                <a:latin typeface="Aptos" panose="020B0004020202020204" pitchFamily="34" charset="0"/>
              </a:rPr>
              <a:t>Resizing a 1024 x 768 image to a width of 640 pixels while maintaining the aspect ratio:</a:t>
            </a:r>
          </a:p>
          <a:p>
            <a:pPr>
              <a:buFont typeface="Arial" panose="020B0604020202020204" pitchFamily="34" charset="0"/>
              <a:buChar char="•"/>
            </a:pPr>
            <a:r>
              <a:rPr lang="en-US" dirty="0">
                <a:latin typeface="Aptos" panose="020B0004020202020204" pitchFamily="34" charset="0"/>
              </a:rPr>
              <a:t>The aspect ratio is the ratio of width to height, which we calculate as:</a:t>
            </a:r>
          </a:p>
          <a:p>
            <a:r>
              <a:rPr lang="en-US" dirty="0">
                <a:latin typeface="Aptos" panose="020B0004020202020204" pitchFamily="34" charset="0"/>
              </a:rPr>
              <a:t>Aspect Ratio=Width/Height​=1024​/768=1.3333</a:t>
            </a:r>
          </a:p>
          <a:p>
            <a:endParaRPr lang="en-US" dirty="0">
              <a:latin typeface="Aptos" panose="020B0004020202020204" pitchFamily="34" charset="0"/>
            </a:endParaRPr>
          </a:p>
          <a:p>
            <a:r>
              <a:rPr lang="en-US" dirty="0">
                <a:latin typeface="Aptos" panose="020B0004020202020204" pitchFamily="34" charset="0"/>
              </a:rPr>
              <a:t>To maintain this aspect ratio with a width of 640 pixels, calculate the new height</a:t>
            </a:r>
          </a:p>
          <a:p>
            <a:r>
              <a:rPr lang="en-US" dirty="0">
                <a:latin typeface="Aptos" panose="020B0004020202020204" pitchFamily="34" charset="0"/>
              </a:rPr>
              <a:t>New Height=New Width/Aspect Ratio​=640/ 1.3333​≈480 pixels</a:t>
            </a:r>
          </a:p>
          <a:p>
            <a:endParaRPr lang="en-US" dirty="0">
              <a:latin typeface="Aptos" panose="020B0004020202020204" pitchFamily="34" charset="0"/>
            </a:endParaRPr>
          </a:p>
        </p:txBody>
      </p:sp>
    </p:spTree>
    <p:extLst>
      <p:ext uri="{BB962C8B-B14F-4D97-AF65-F5344CB8AC3E}">
        <p14:creationId xmlns:p14="http://schemas.microsoft.com/office/powerpoint/2010/main" val="2606522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386498" y="110879"/>
            <a:ext cx="11579258" cy="680615"/>
          </a:xfrm>
        </p:spPr>
        <p:txBody>
          <a:bodyPr>
            <a:normAutofit fontScale="90000"/>
          </a:bodyPr>
          <a:lstStyle/>
          <a:p>
            <a:r>
              <a:rPr lang="en-SG" dirty="0"/>
              <a:t>Books &amp; Resources to follow</a:t>
            </a:r>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
        <p:nvSpPr>
          <p:cNvPr id="7" name="TextBox 6">
            <a:extLst>
              <a:ext uri="{FF2B5EF4-FFF2-40B4-BE49-F238E27FC236}">
                <a16:creationId xmlns:a16="http://schemas.microsoft.com/office/drawing/2014/main" id="{A31384DD-7969-8EB8-E324-3C7DB6C7E65C}"/>
              </a:ext>
            </a:extLst>
          </p:cNvPr>
          <p:cNvSpPr txBox="1"/>
          <p:nvPr/>
        </p:nvSpPr>
        <p:spPr>
          <a:xfrm>
            <a:off x="414779" y="1064758"/>
            <a:ext cx="10869106" cy="1200329"/>
          </a:xfrm>
          <a:prstGeom prst="rect">
            <a:avLst/>
          </a:prstGeom>
          <a:solidFill>
            <a:srgbClr val="92D050"/>
          </a:solidFill>
        </p:spPr>
        <p:txBody>
          <a:bodyPr wrap="square">
            <a:spAutoFit/>
          </a:bodyPr>
          <a:lstStyle/>
          <a:p>
            <a:r>
              <a:rPr lang="en-SG" b="1" dirty="0">
                <a:latin typeface="Aptos" panose="020B0004020202020204" pitchFamily="34" charset="0"/>
              </a:rPr>
              <a:t>Reference Book(s):</a:t>
            </a:r>
          </a:p>
          <a:p>
            <a:r>
              <a:rPr lang="en-SG" dirty="0">
                <a:latin typeface="Aptos" panose="020B0004020202020204" pitchFamily="34" charset="0"/>
              </a:rPr>
              <a:t>1. Computer Graphics Principle and Practice -- James D Foley, Van Dam</a:t>
            </a:r>
          </a:p>
          <a:p>
            <a:r>
              <a:rPr lang="en-SG" dirty="0">
                <a:latin typeface="Aptos" panose="020B0004020202020204" pitchFamily="34" charset="0"/>
              </a:rPr>
              <a:t>2. Computer Graphics Using Open GL – F S Hill J R</a:t>
            </a:r>
          </a:p>
          <a:p>
            <a:r>
              <a:rPr lang="en-SG" dirty="0">
                <a:latin typeface="Aptos" panose="020B0004020202020204" pitchFamily="34" charset="0"/>
              </a:rPr>
              <a:t>3. OpenGL programming Guide-( Official guide to learning </a:t>
            </a:r>
            <a:r>
              <a:rPr lang="en-SG" dirty="0" err="1">
                <a:latin typeface="Aptos" panose="020B0004020202020204" pitchFamily="34" charset="0"/>
              </a:rPr>
              <a:t>opengl</a:t>
            </a:r>
            <a:r>
              <a:rPr lang="en-SG" dirty="0">
                <a:latin typeface="Aptos" panose="020B0004020202020204" pitchFamily="34" charset="0"/>
              </a:rPr>
              <a:t> )</a:t>
            </a:r>
          </a:p>
        </p:txBody>
      </p:sp>
      <p:sp>
        <p:nvSpPr>
          <p:cNvPr id="8" name="TextBox 7">
            <a:extLst>
              <a:ext uri="{FF2B5EF4-FFF2-40B4-BE49-F238E27FC236}">
                <a16:creationId xmlns:a16="http://schemas.microsoft.com/office/drawing/2014/main" id="{407C762F-B4BC-01BE-182F-88B747E1B779}"/>
              </a:ext>
            </a:extLst>
          </p:cNvPr>
          <p:cNvSpPr txBox="1"/>
          <p:nvPr/>
        </p:nvSpPr>
        <p:spPr>
          <a:xfrm>
            <a:off x="499621" y="2737029"/>
            <a:ext cx="10784264" cy="1354217"/>
          </a:xfrm>
          <a:prstGeom prst="rect">
            <a:avLst/>
          </a:prstGeom>
          <a:solidFill>
            <a:schemeClr val="accent2">
              <a:lumMod val="20000"/>
              <a:lumOff val="80000"/>
            </a:schemeClr>
          </a:solidFill>
        </p:spPr>
        <p:txBody>
          <a:bodyPr wrap="square" rtlCol="0">
            <a:spAutoFit/>
          </a:bodyPr>
          <a:lstStyle/>
          <a:p>
            <a:r>
              <a:rPr lang="en-SG" sz="1600" b="1" dirty="0">
                <a:latin typeface="Aptos" panose="020B0004020202020204" pitchFamily="34" charset="0"/>
              </a:rPr>
              <a:t>Reference websites to follow:-</a:t>
            </a:r>
          </a:p>
          <a:p>
            <a:pPr marL="285750" indent="-285750">
              <a:buFont typeface="Arial" panose="020B0604020202020204" pitchFamily="34" charset="0"/>
              <a:buChar char="•"/>
            </a:pPr>
            <a:r>
              <a:rPr lang="en-SG" sz="1600" dirty="0">
                <a:latin typeface="Aptos" panose="020B0004020202020204" pitchFamily="34" charset="0"/>
                <a:hlinkClick r:id="rId2"/>
              </a:rPr>
              <a:t>https://www.javatpoint.com/computer-graphics-tutorial</a:t>
            </a:r>
            <a:endParaRPr lang="en-SG" sz="1600" dirty="0">
              <a:latin typeface="Aptos" panose="020B0004020202020204" pitchFamily="34" charset="0"/>
            </a:endParaRPr>
          </a:p>
          <a:p>
            <a:pPr marL="285750" indent="-285750">
              <a:buFont typeface="Arial" panose="020B0604020202020204" pitchFamily="34" charset="0"/>
              <a:buChar char="•"/>
            </a:pPr>
            <a:r>
              <a:rPr lang="en-SG" sz="1600" dirty="0">
                <a:latin typeface="Aptos" panose="020B0004020202020204" pitchFamily="34" charset="0"/>
                <a:hlinkClick r:id="rId3"/>
              </a:rPr>
              <a:t>https://www.geeksforgeeks.org/computer-graphics-2/</a:t>
            </a:r>
            <a:endParaRPr lang="en-SG" sz="1600" dirty="0">
              <a:latin typeface="Aptos" panose="020B0004020202020204" pitchFamily="34" charset="0"/>
            </a:endParaRPr>
          </a:p>
          <a:p>
            <a:pPr marL="285750" indent="-285750">
              <a:buFont typeface="Arial" panose="020B0604020202020204" pitchFamily="34" charset="0"/>
              <a:buChar char="•"/>
            </a:pPr>
            <a:r>
              <a:rPr lang="en-SG" sz="1600" dirty="0">
                <a:latin typeface="Aptos" panose="020B0004020202020204" pitchFamily="34" charset="0"/>
                <a:hlinkClick r:id="rId4"/>
              </a:rPr>
              <a:t>https://www.tutorialspoint.com/computer_graphics/index.htm</a:t>
            </a:r>
            <a:endParaRPr lang="en-SG" sz="1600" dirty="0">
              <a:latin typeface="Aptos" panose="020B0004020202020204" pitchFamily="34" charset="0"/>
            </a:endParaRPr>
          </a:p>
          <a:p>
            <a:pPr marL="285750" indent="-285750">
              <a:buFont typeface="Arial" panose="020B0604020202020204" pitchFamily="34" charset="0"/>
              <a:buChar char="•"/>
            </a:pPr>
            <a:r>
              <a:rPr lang="en-SG" sz="1600" dirty="0">
                <a:latin typeface="Aptos" panose="020B0004020202020204" pitchFamily="34" charset="0"/>
                <a:hlinkClick r:id="rId5"/>
              </a:rPr>
              <a:t>https://www.gatevidyalay.com/computer-graphics/</a:t>
            </a:r>
            <a:r>
              <a:rPr lang="en-SG" sz="1600" dirty="0">
                <a:latin typeface="Aptos" panose="020B0004020202020204" pitchFamily="34" charset="0"/>
              </a:rPr>
              <a:t> </a:t>
            </a:r>
          </a:p>
        </p:txBody>
      </p:sp>
      <p:sp>
        <p:nvSpPr>
          <p:cNvPr id="9" name="TextBox 8">
            <a:extLst>
              <a:ext uri="{FF2B5EF4-FFF2-40B4-BE49-F238E27FC236}">
                <a16:creationId xmlns:a16="http://schemas.microsoft.com/office/drawing/2014/main" id="{BA459F15-E1F8-AB63-0B45-80CCA7DE05FF}"/>
              </a:ext>
            </a:extLst>
          </p:cNvPr>
          <p:cNvSpPr txBox="1"/>
          <p:nvPr/>
        </p:nvSpPr>
        <p:spPr>
          <a:xfrm>
            <a:off x="499621" y="4515439"/>
            <a:ext cx="10784264" cy="1015663"/>
          </a:xfrm>
          <a:prstGeom prst="rect">
            <a:avLst/>
          </a:prstGeom>
          <a:solidFill>
            <a:schemeClr val="accent2">
              <a:lumMod val="20000"/>
              <a:lumOff val="80000"/>
            </a:schemeClr>
          </a:solidFill>
        </p:spPr>
        <p:txBody>
          <a:bodyPr wrap="square" rtlCol="0">
            <a:spAutoFit/>
          </a:bodyPr>
          <a:lstStyle/>
          <a:p>
            <a:r>
              <a:rPr lang="en-SG" sz="1200" dirty="0">
                <a:latin typeface="Aptos" panose="020B0004020202020204" pitchFamily="34" charset="0"/>
              </a:rPr>
              <a:t>Recommended YouTube playlists:-</a:t>
            </a:r>
          </a:p>
          <a:p>
            <a:r>
              <a:rPr lang="en-SG" sz="1200" dirty="0">
                <a:latin typeface="Aptos" panose="020B0004020202020204" pitchFamily="34" charset="0"/>
                <a:hlinkClick r:id="rId6"/>
              </a:rPr>
              <a:t>https://www.youtube.com/playlist?list=PLMW5djzR9cKMs2_R1c59401IVQOMOs0pr</a:t>
            </a:r>
            <a:endParaRPr lang="en-SG" sz="1200" dirty="0">
              <a:latin typeface="Aptos" panose="020B0004020202020204" pitchFamily="34" charset="0"/>
            </a:endParaRPr>
          </a:p>
          <a:p>
            <a:r>
              <a:rPr lang="en-SG" sz="1200" dirty="0">
                <a:latin typeface="Aptos" panose="020B0004020202020204" pitchFamily="34" charset="0"/>
                <a:hlinkClick r:id="rId7"/>
              </a:rPr>
              <a:t>https://www.youtube.com/playlist?list=PLncy2sD7w4YpWn8jM9Sk6ISOsCZ7oLn9r</a:t>
            </a:r>
            <a:r>
              <a:rPr lang="en-SG" sz="1200" dirty="0">
                <a:latin typeface="Aptos" panose="020B0004020202020204" pitchFamily="34" charset="0"/>
              </a:rPr>
              <a:t> </a:t>
            </a:r>
          </a:p>
          <a:p>
            <a:r>
              <a:rPr lang="en-SG" sz="1200" dirty="0">
                <a:latin typeface="Aptos" panose="020B0004020202020204" pitchFamily="34" charset="0"/>
                <a:hlinkClick r:id="rId8"/>
              </a:rPr>
              <a:t>https://www.youtube.com/playlist?list=PLrjkTql3jnm9cY0ijEyr2fPdwnH-0t8EY</a:t>
            </a:r>
            <a:endParaRPr lang="en-SG" sz="1200" dirty="0">
              <a:latin typeface="Aptos" panose="020B0004020202020204" pitchFamily="34" charset="0"/>
            </a:endParaRPr>
          </a:p>
          <a:p>
            <a:r>
              <a:rPr lang="en-SG" sz="1200" dirty="0">
                <a:latin typeface="Aptos" panose="020B0004020202020204" pitchFamily="34" charset="0"/>
                <a:hlinkClick r:id="rId9"/>
              </a:rPr>
              <a:t>https://www.youtube.com/playlist?list=PLYwpaL_SFmcAtxMe7ahYC4ZYjQHun_b-T</a:t>
            </a:r>
            <a:r>
              <a:rPr lang="en-SG" sz="1200" dirty="0">
                <a:latin typeface="Aptos" panose="020B0004020202020204" pitchFamily="34" charset="0"/>
              </a:rPr>
              <a:t> </a:t>
            </a:r>
          </a:p>
        </p:txBody>
      </p:sp>
    </p:spTree>
    <p:extLst>
      <p:ext uri="{BB962C8B-B14F-4D97-AF65-F5344CB8AC3E}">
        <p14:creationId xmlns:p14="http://schemas.microsoft.com/office/powerpoint/2010/main" val="51055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225C7D8-1938-5D48-6307-0FFF4A255C9C}"/>
                  </a:ext>
                </a:extLst>
              </p:cNvPr>
              <p:cNvSpPr txBox="1"/>
              <p:nvPr/>
            </p:nvSpPr>
            <p:spPr>
              <a:xfrm>
                <a:off x="365760" y="828512"/>
                <a:ext cx="10500360" cy="5754973"/>
              </a:xfrm>
              <a:prstGeom prst="rect">
                <a:avLst/>
              </a:prstGeom>
              <a:noFill/>
            </p:spPr>
            <p:txBody>
              <a:bodyPr wrap="square">
                <a:spAutoFit/>
              </a:bodyPr>
              <a:lstStyle/>
              <a:p>
                <a:pPr marL="285750" indent="-285750">
                  <a:buFont typeface="Wingdings" panose="05000000000000000000" pitchFamily="2" charset="2"/>
                  <a:buChar char="ü"/>
                </a:pPr>
                <a:r>
                  <a:rPr lang="en-US" dirty="0">
                    <a:latin typeface="Aptos" panose="020B0004020202020204" pitchFamily="34" charset="0"/>
                  </a:rPr>
                  <a:t>It refers to how close the pixels are place on the screen or display. </a:t>
                </a:r>
              </a:p>
              <a:p>
                <a:pPr marL="285750" indent="-285750">
                  <a:buFont typeface="Wingdings" panose="05000000000000000000" pitchFamily="2" charset="2"/>
                  <a:buChar char="ü"/>
                </a:pPr>
                <a:r>
                  <a:rPr lang="en-US" dirty="0">
                    <a:latin typeface="Aptos" panose="020B0004020202020204" pitchFamily="34" charset="0"/>
                  </a:rPr>
                  <a:t>It is measured in PPI.</a:t>
                </a:r>
              </a:p>
              <a:p>
                <a:pPr marL="285750" indent="-285750">
                  <a:buFont typeface="Wingdings" panose="05000000000000000000" pitchFamily="2" charset="2"/>
                  <a:buChar char="ü"/>
                </a:pPr>
                <a:r>
                  <a:rPr lang="en-US" dirty="0">
                    <a:latin typeface="Aptos" panose="020B0004020202020204" pitchFamily="34" charset="0"/>
                  </a:rPr>
                  <a:t>PPI means the number of pixels present per inch on the display or screen.</a:t>
                </a:r>
              </a:p>
              <a:p>
                <a:pPr marL="285750" indent="-285750">
                  <a:buFont typeface="Wingdings" panose="05000000000000000000" pitchFamily="2" charset="2"/>
                  <a:buChar char="ü"/>
                </a:pPr>
                <a:r>
                  <a:rPr lang="en-US" dirty="0">
                    <a:latin typeface="Aptos" panose="020B0004020202020204" pitchFamily="34" charset="0"/>
                  </a:rPr>
                  <a:t>Pixel density and PPI depend on both the screen size and the screen resolution.</a:t>
                </a:r>
              </a:p>
              <a:p>
                <a:endParaRPr lang="en-US" sz="2000" b="1" u="sng" dirty="0">
                  <a:latin typeface="Aptos" panose="020B0004020202020204" pitchFamily="34" charset="0"/>
                </a:endParaRPr>
              </a:p>
              <a:p>
                <a:r>
                  <a:rPr lang="en-US" sz="2000" b="1" u="sng" dirty="0">
                    <a:latin typeface="Aptos" panose="020B0004020202020204" pitchFamily="34" charset="0"/>
                  </a:rPr>
                  <a:t>PPI can be calculated by the following 2 steps:</a:t>
                </a:r>
              </a:p>
              <a:p>
                <a:endParaRPr lang="en-US" b="1" u="sng" dirty="0">
                  <a:latin typeface="Aptos" panose="020B0004020202020204" pitchFamily="34" charset="0"/>
                </a:endParaRPr>
              </a:p>
              <a:p>
                <a:r>
                  <a:rPr lang="en-US" b="1" u="sng" dirty="0">
                    <a:latin typeface="Aptos" panose="020B0004020202020204" pitchFamily="34" charset="0"/>
                  </a:rPr>
                  <a:t>1. Calculating the diagonal size in pixels(</a:t>
                </a:r>
                <a:r>
                  <a:rPr lang="en-US" b="1" u="sng" dirty="0" err="1">
                    <a:latin typeface="Aptos" panose="020B0004020202020204" pitchFamily="34" charset="0"/>
                  </a:rPr>
                  <a:t>dp</a:t>
                </a:r>
                <a:r>
                  <a:rPr lang="en-US" b="1" u="sng" dirty="0">
                    <a:latin typeface="Aptos" panose="020B0004020202020204" pitchFamily="34" charset="0"/>
                  </a:rPr>
                  <a:t>) using Pythagoras theorem:</a:t>
                </a:r>
              </a:p>
              <a:p>
                <a:endParaRPr lang="en-US" dirty="0">
                  <a:latin typeface="Aptos" panose="020B0004020202020204" pitchFamily="34"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𝑑𝑝</m:t>
                      </m:r>
                      <m:r>
                        <a:rPr lang="en-US" i="0" dirty="0" smtClean="0">
                          <a:latin typeface="Cambria Math" panose="02040503050406030204" pitchFamily="18" charset="0"/>
                        </a:rPr>
                        <m:t>=</m:t>
                      </m:r>
                      <m:rad>
                        <m:radPr>
                          <m:degHide m:val="on"/>
                          <m:ctrlPr>
                            <a:rPr lang="en-US" i="1" dirty="0" smtClean="0">
                              <a:solidFill>
                                <a:srgbClr val="836967"/>
                              </a:solidFill>
                              <a:latin typeface="Cambria Math" panose="02040503050406030204" pitchFamily="18" charset="0"/>
                            </a:rPr>
                          </m:ctrlPr>
                        </m:radPr>
                        <m:deg/>
                        <m:e>
                          <m:sSup>
                            <m:sSupPr>
                              <m:ctrlPr>
                                <a:rPr lang="en-US" i="1" dirty="0" smtClean="0">
                                  <a:solidFill>
                                    <a:srgbClr val="836967"/>
                                  </a:solidFill>
                                  <a:latin typeface="Cambria Math" panose="02040503050406030204" pitchFamily="18" charset="0"/>
                                </a:rPr>
                              </m:ctrlPr>
                            </m:sSupPr>
                            <m:e>
                              <m:r>
                                <a:rPr lang="en-US" b="0" i="1" dirty="0" smtClean="0">
                                  <a:latin typeface="Cambria Math" panose="02040503050406030204" pitchFamily="18" charset="0"/>
                                </a:rPr>
                                <m:t>h𝑝</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r>
                                <a:rPr lang="en-US" b="0" i="1" dirty="0" smtClean="0">
                                  <a:latin typeface="Cambria Math" panose="02040503050406030204" pitchFamily="18" charset="0"/>
                                </a:rPr>
                                <m:t>𝑤𝑝</m:t>
                              </m:r>
                            </m:e>
                            <m:sup>
                              <m:r>
                                <a:rPr lang="en-US" i="0" dirty="0" smtClean="0">
                                  <a:latin typeface="Cambria Math" panose="02040503050406030204" pitchFamily="18" charset="0"/>
                                </a:rPr>
                                <m:t>2</m:t>
                              </m:r>
                            </m:sup>
                          </m:sSup>
                        </m:e>
                      </m:rad>
                    </m:oMath>
                  </m:oMathPara>
                </a14:m>
                <a:endParaRPr lang="en-US" dirty="0">
                  <a:latin typeface="Aptos" panose="020B0004020202020204" pitchFamily="34" charset="0"/>
                </a:endParaRPr>
              </a:p>
              <a:p>
                <a:r>
                  <a:rPr lang="en-US" dirty="0">
                    <a:latin typeface="Aptos" panose="020B0004020202020204" pitchFamily="34" charset="0"/>
                  </a:rPr>
                  <a:t>where,</a:t>
                </a:r>
              </a:p>
              <a:p>
                <a:r>
                  <a:rPr lang="en-US" dirty="0" err="1">
                    <a:latin typeface="Aptos" panose="020B0004020202020204" pitchFamily="34" charset="0"/>
                  </a:rPr>
                  <a:t>dp</a:t>
                </a:r>
                <a:r>
                  <a:rPr lang="en-US" dirty="0">
                    <a:latin typeface="Aptos" panose="020B0004020202020204" pitchFamily="34" charset="0"/>
                  </a:rPr>
                  <a:t> = diagonal size in pixels</a:t>
                </a:r>
              </a:p>
              <a:p>
                <a:r>
                  <a:rPr lang="en-US" dirty="0">
                    <a:latin typeface="Aptos" panose="020B0004020202020204" pitchFamily="34" charset="0"/>
                  </a:rPr>
                  <a:t>hp = height size in pixels</a:t>
                </a:r>
              </a:p>
              <a:p>
                <a:r>
                  <a:rPr lang="en-US" dirty="0">
                    <a:latin typeface="Aptos" panose="020B0004020202020204" pitchFamily="34" charset="0"/>
                  </a:rPr>
                  <a:t>wp = width size in pixels</a:t>
                </a:r>
              </a:p>
              <a:p>
                <a:endParaRPr lang="en-US" dirty="0">
                  <a:latin typeface="Aptos" panose="020B0004020202020204" pitchFamily="34" charset="0"/>
                </a:endParaRPr>
              </a:p>
              <a:p>
                <a:r>
                  <a:rPr lang="en-US" sz="2000" b="1" u="sng" dirty="0">
                    <a:latin typeface="Aptos" panose="020B0004020202020204" pitchFamily="34" charset="0"/>
                  </a:rPr>
                  <a:t>2. Dividing the diagonal size in pixels(</a:t>
                </a:r>
                <a:r>
                  <a:rPr lang="en-US" sz="2000" b="1" u="sng" dirty="0" err="1">
                    <a:latin typeface="Aptos" panose="020B0004020202020204" pitchFamily="34" charset="0"/>
                  </a:rPr>
                  <a:t>dp</a:t>
                </a:r>
                <a:r>
                  <a:rPr lang="en-US" sz="2000" b="1" u="sng" dirty="0">
                    <a:latin typeface="Aptos" panose="020B0004020202020204" pitchFamily="34" charset="0"/>
                  </a:rPr>
                  <a:t>) by diagonal size in inches(di)</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𝑃𝑃𝐼</m:t>
                      </m:r>
                      <m:r>
                        <a:rPr lang="en-US" i="0" dirty="0"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r>
                            <a:rPr lang="en-US" b="0" i="1" dirty="0" smtClean="0">
                              <a:latin typeface="Cambria Math" panose="02040503050406030204" pitchFamily="18" charset="0"/>
                            </a:rPr>
                            <m:t>𝑑𝑝</m:t>
                          </m:r>
                        </m:num>
                        <m:den>
                          <m:r>
                            <a:rPr lang="en-US" b="0" i="1" dirty="0" smtClean="0">
                              <a:latin typeface="Cambria Math" panose="02040503050406030204" pitchFamily="18" charset="0"/>
                            </a:rPr>
                            <m:t>𝑑𝑖</m:t>
                          </m:r>
                        </m:den>
                      </m:f>
                    </m:oMath>
                  </m:oMathPara>
                </a14:m>
                <a:endParaRPr lang="en-US" dirty="0">
                  <a:latin typeface="Aptos" panose="020B0004020202020204" pitchFamily="34" charset="0"/>
                </a:endParaRPr>
              </a:p>
              <a:p>
                <a:r>
                  <a:rPr lang="en-US" dirty="0">
                    <a:latin typeface="Aptos" panose="020B0004020202020204" pitchFamily="34" charset="0"/>
                  </a:rPr>
                  <a:t>where,</a:t>
                </a:r>
              </a:p>
              <a:p>
                <a:r>
                  <a:rPr lang="en-US" dirty="0">
                    <a:latin typeface="Aptos" panose="020B0004020202020204" pitchFamily="34" charset="0"/>
                  </a:rPr>
                  <a:t>di = diagonal size in inches</a:t>
                </a:r>
              </a:p>
            </p:txBody>
          </p:sp>
        </mc:Choice>
        <mc:Fallback>
          <p:sp>
            <p:nvSpPr>
              <p:cNvPr id="5" name="TextBox 4">
                <a:extLst>
                  <a:ext uri="{FF2B5EF4-FFF2-40B4-BE49-F238E27FC236}">
                    <a16:creationId xmlns:a16="http://schemas.microsoft.com/office/drawing/2014/main" id="{D225C7D8-1938-5D48-6307-0FFF4A255C9C}"/>
                  </a:ext>
                </a:extLst>
              </p:cNvPr>
              <p:cNvSpPr txBox="1">
                <a:spLocks noRot="1" noChangeAspect="1" noMove="1" noResize="1" noEditPoints="1" noAdjustHandles="1" noChangeArrowheads="1" noChangeShapeType="1" noTextEdit="1"/>
              </p:cNvSpPr>
              <p:nvPr/>
            </p:nvSpPr>
            <p:spPr>
              <a:xfrm>
                <a:off x="365760" y="828512"/>
                <a:ext cx="10500360" cy="5754973"/>
              </a:xfrm>
              <a:prstGeom prst="rect">
                <a:avLst/>
              </a:prstGeom>
              <a:blipFill>
                <a:blip r:embed="rId2"/>
                <a:stretch>
                  <a:fillRect l="-580" t="-530" b="-84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7FC31D7-81A4-CC2B-7AAC-C4D321C159E8}"/>
              </a:ext>
            </a:extLst>
          </p:cNvPr>
          <p:cNvSpPr txBox="1"/>
          <p:nvPr/>
        </p:nvSpPr>
        <p:spPr>
          <a:xfrm>
            <a:off x="365760" y="160422"/>
            <a:ext cx="11826240" cy="523220"/>
          </a:xfrm>
          <a:prstGeom prst="rect">
            <a:avLst/>
          </a:prstGeom>
          <a:solidFill>
            <a:schemeClr val="accent3">
              <a:lumMod val="20000"/>
              <a:lumOff val="80000"/>
            </a:schemeClr>
          </a:solidFill>
        </p:spPr>
        <p:txBody>
          <a:bodyPr wrap="square">
            <a:spAutoFit/>
          </a:bodyPr>
          <a:lstStyle/>
          <a:p>
            <a:r>
              <a:rPr lang="en-US" sz="2800" b="1" u="sng" dirty="0">
                <a:latin typeface="Aptos" panose="020B0004020202020204" pitchFamily="34" charset="0"/>
              </a:rPr>
              <a:t>Pixel Density: </a:t>
            </a:r>
            <a:endParaRPr lang="en-US" sz="2800" dirty="0"/>
          </a:p>
        </p:txBody>
      </p:sp>
    </p:spTree>
    <p:extLst>
      <p:ext uri="{BB962C8B-B14F-4D97-AF65-F5344CB8AC3E}">
        <p14:creationId xmlns:p14="http://schemas.microsoft.com/office/powerpoint/2010/main" val="148174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FE5ABD-B6DD-E7E9-63B0-54EFC6C757F0}"/>
              </a:ext>
            </a:extLst>
          </p:cNvPr>
          <p:cNvSpPr txBox="1"/>
          <p:nvPr/>
        </p:nvSpPr>
        <p:spPr>
          <a:xfrm>
            <a:off x="258934" y="1090863"/>
            <a:ext cx="4543137" cy="1323439"/>
          </a:xfrm>
          <a:prstGeom prst="rect">
            <a:avLst/>
          </a:prstGeom>
          <a:noFill/>
        </p:spPr>
        <p:txBody>
          <a:bodyPr wrap="square">
            <a:spAutoFit/>
          </a:bodyPr>
          <a:lstStyle/>
          <a:p>
            <a:pPr algn="just"/>
            <a:r>
              <a:rPr lang="en-US" sz="2000" b="1" dirty="0">
                <a:latin typeface="Aptos" panose="020B0004020202020204" pitchFamily="34" charset="0"/>
              </a:rPr>
              <a:t>1. Given that a 220-inch monitor with an aspect ratio of 16:9 has a monitor resolution of 1920 x 1080, what is the width of the monitor?</a:t>
            </a:r>
          </a:p>
        </p:txBody>
      </p:sp>
      <p:pic>
        <p:nvPicPr>
          <p:cNvPr id="7" name="Picture 6">
            <a:extLst>
              <a:ext uri="{FF2B5EF4-FFF2-40B4-BE49-F238E27FC236}">
                <a16:creationId xmlns:a16="http://schemas.microsoft.com/office/drawing/2014/main" id="{680FE30E-212B-571E-9820-D37D2168DE00}"/>
              </a:ext>
            </a:extLst>
          </p:cNvPr>
          <p:cNvPicPr>
            <a:picLocks noChangeAspect="1"/>
          </p:cNvPicPr>
          <p:nvPr/>
        </p:nvPicPr>
        <p:blipFill>
          <a:blip r:embed="rId2"/>
          <a:srcRect t="8418"/>
          <a:stretch/>
        </p:blipFill>
        <p:spPr>
          <a:xfrm>
            <a:off x="4802071" y="1022684"/>
            <a:ext cx="6585563" cy="5468157"/>
          </a:xfrm>
          <a:prstGeom prst="rect">
            <a:avLst/>
          </a:prstGeom>
        </p:spPr>
      </p:pic>
      <p:sp>
        <p:nvSpPr>
          <p:cNvPr id="2" name="TextBox 1">
            <a:extLst>
              <a:ext uri="{FF2B5EF4-FFF2-40B4-BE49-F238E27FC236}">
                <a16:creationId xmlns:a16="http://schemas.microsoft.com/office/drawing/2014/main" id="{26C55A11-9DB3-624B-EDCA-16F7E3357826}"/>
              </a:ext>
            </a:extLst>
          </p:cNvPr>
          <p:cNvSpPr txBox="1"/>
          <p:nvPr/>
        </p:nvSpPr>
        <p:spPr>
          <a:xfrm>
            <a:off x="258934" y="240632"/>
            <a:ext cx="11275340" cy="523220"/>
          </a:xfrm>
          <a:prstGeom prst="rect">
            <a:avLst/>
          </a:prstGeom>
          <a:noFill/>
        </p:spPr>
        <p:txBody>
          <a:bodyPr wrap="square" rtlCol="0">
            <a:spAutoFit/>
          </a:bodyPr>
          <a:lstStyle/>
          <a:p>
            <a:r>
              <a:rPr lang="en-US" sz="2800" b="1" u="sng" dirty="0">
                <a:effectLst>
                  <a:outerShdw blurRad="38100" dist="38100" dir="2700000" algn="tl">
                    <a:srgbClr val="000000">
                      <a:alpha val="43137"/>
                    </a:srgbClr>
                  </a:outerShdw>
                </a:effectLst>
                <a:latin typeface="Aptos" panose="020B0004020202020204" pitchFamily="34" charset="0"/>
              </a:rPr>
              <a:t>Pixel Density Solved Problems</a:t>
            </a:r>
          </a:p>
        </p:txBody>
      </p:sp>
    </p:spTree>
    <p:extLst>
      <p:ext uri="{BB962C8B-B14F-4D97-AF65-F5344CB8AC3E}">
        <p14:creationId xmlns:p14="http://schemas.microsoft.com/office/powerpoint/2010/main" val="3086301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1D6345-AAEA-F6BA-30E0-77E525FAD5C2}"/>
              </a:ext>
            </a:extLst>
          </p:cNvPr>
          <p:cNvPicPr>
            <a:picLocks noChangeAspect="1"/>
          </p:cNvPicPr>
          <p:nvPr/>
        </p:nvPicPr>
        <p:blipFill>
          <a:blip r:embed="rId2"/>
          <a:stretch>
            <a:fillRect/>
          </a:stretch>
        </p:blipFill>
        <p:spPr>
          <a:xfrm>
            <a:off x="0" y="0"/>
            <a:ext cx="6209632" cy="2592371"/>
          </a:xfrm>
          <a:prstGeom prst="rect">
            <a:avLst/>
          </a:prstGeom>
        </p:spPr>
      </p:pic>
      <p:pic>
        <p:nvPicPr>
          <p:cNvPr id="7" name="Picture 6">
            <a:extLst>
              <a:ext uri="{FF2B5EF4-FFF2-40B4-BE49-F238E27FC236}">
                <a16:creationId xmlns:a16="http://schemas.microsoft.com/office/drawing/2014/main" id="{E7697B40-5697-8EC3-EBCC-4D52E7AEE468}"/>
              </a:ext>
            </a:extLst>
          </p:cNvPr>
          <p:cNvPicPr>
            <a:picLocks noChangeAspect="1"/>
          </p:cNvPicPr>
          <p:nvPr/>
        </p:nvPicPr>
        <p:blipFill>
          <a:blip r:embed="rId3"/>
          <a:stretch>
            <a:fillRect/>
          </a:stretch>
        </p:blipFill>
        <p:spPr>
          <a:xfrm>
            <a:off x="0" y="2730375"/>
            <a:ext cx="6233700" cy="1828958"/>
          </a:xfrm>
          <a:prstGeom prst="rect">
            <a:avLst/>
          </a:prstGeom>
        </p:spPr>
      </p:pic>
      <p:pic>
        <p:nvPicPr>
          <p:cNvPr id="12" name="Picture 11">
            <a:extLst>
              <a:ext uri="{FF2B5EF4-FFF2-40B4-BE49-F238E27FC236}">
                <a16:creationId xmlns:a16="http://schemas.microsoft.com/office/drawing/2014/main" id="{50C3F263-537C-0691-4750-39C3AF46E1BE}"/>
              </a:ext>
            </a:extLst>
          </p:cNvPr>
          <p:cNvPicPr>
            <a:picLocks noChangeAspect="1"/>
          </p:cNvPicPr>
          <p:nvPr/>
        </p:nvPicPr>
        <p:blipFill>
          <a:blip r:embed="rId4"/>
          <a:stretch>
            <a:fillRect/>
          </a:stretch>
        </p:blipFill>
        <p:spPr>
          <a:xfrm>
            <a:off x="6096000" y="0"/>
            <a:ext cx="6096000" cy="5300133"/>
          </a:xfrm>
          <a:prstGeom prst="rect">
            <a:avLst/>
          </a:prstGeom>
        </p:spPr>
      </p:pic>
    </p:spTree>
    <p:extLst>
      <p:ext uri="{BB962C8B-B14F-4D97-AF65-F5344CB8AC3E}">
        <p14:creationId xmlns:p14="http://schemas.microsoft.com/office/powerpoint/2010/main" val="1158762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A97F45-0AAB-38CE-DC2C-D3951DB82077}"/>
              </a:ext>
            </a:extLst>
          </p:cNvPr>
          <p:cNvPicPr>
            <a:picLocks noChangeAspect="1"/>
          </p:cNvPicPr>
          <p:nvPr/>
        </p:nvPicPr>
        <p:blipFill>
          <a:blip r:embed="rId2"/>
          <a:stretch>
            <a:fillRect/>
          </a:stretch>
        </p:blipFill>
        <p:spPr>
          <a:xfrm>
            <a:off x="0" y="16497"/>
            <a:ext cx="5357324" cy="5052498"/>
          </a:xfrm>
          <a:prstGeom prst="rect">
            <a:avLst/>
          </a:prstGeom>
        </p:spPr>
      </p:pic>
      <p:pic>
        <p:nvPicPr>
          <p:cNvPr id="7" name="Picture 6">
            <a:extLst>
              <a:ext uri="{FF2B5EF4-FFF2-40B4-BE49-F238E27FC236}">
                <a16:creationId xmlns:a16="http://schemas.microsoft.com/office/drawing/2014/main" id="{105EE026-BD35-FD55-B6B9-35FCC3939D9C}"/>
              </a:ext>
            </a:extLst>
          </p:cNvPr>
          <p:cNvPicPr>
            <a:picLocks noChangeAspect="1"/>
          </p:cNvPicPr>
          <p:nvPr/>
        </p:nvPicPr>
        <p:blipFill>
          <a:blip r:embed="rId3"/>
          <a:stretch>
            <a:fillRect/>
          </a:stretch>
        </p:blipFill>
        <p:spPr>
          <a:xfrm>
            <a:off x="5567662" y="16497"/>
            <a:ext cx="5524979" cy="5159187"/>
          </a:xfrm>
          <a:prstGeom prst="rect">
            <a:avLst/>
          </a:prstGeom>
        </p:spPr>
      </p:pic>
    </p:spTree>
    <p:extLst>
      <p:ext uri="{BB962C8B-B14F-4D97-AF65-F5344CB8AC3E}">
        <p14:creationId xmlns:p14="http://schemas.microsoft.com/office/powerpoint/2010/main" val="856249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652DED-20B6-4919-C58E-2D5DCBB30204}"/>
              </a:ext>
            </a:extLst>
          </p:cNvPr>
          <p:cNvPicPr>
            <a:picLocks noChangeAspect="1"/>
          </p:cNvPicPr>
          <p:nvPr/>
        </p:nvPicPr>
        <p:blipFill>
          <a:blip r:embed="rId2"/>
          <a:stretch>
            <a:fillRect/>
          </a:stretch>
        </p:blipFill>
        <p:spPr>
          <a:xfrm>
            <a:off x="-68948" y="-11784"/>
            <a:ext cx="6099938" cy="3440784"/>
          </a:xfrm>
          <a:prstGeom prst="rect">
            <a:avLst/>
          </a:prstGeom>
        </p:spPr>
      </p:pic>
      <p:pic>
        <p:nvPicPr>
          <p:cNvPr id="7" name="Picture 6">
            <a:extLst>
              <a:ext uri="{FF2B5EF4-FFF2-40B4-BE49-F238E27FC236}">
                <a16:creationId xmlns:a16="http://schemas.microsoft.com/office/drawing/2014/main" id="{48D64B8B-474A-BD6A-5496-02976485BECC}"/>
              </a:ext>
            </a:extLst>
          </p:cNvPr>
          <p:cNvPicPr>
            <a:picLocks noChangeAspect="1"/>
          </p:cNvPicPr>
          <p:nvPr/>
        </p:nvPicPr>
        <p:blipFill>
          <a:blip r:embed="rId3"/>
          <a:stretch>
            <a:fillRect/>
          </a:stretch>
        </p:blipFill>
        <p:spPr>
          <a:xfrm>
            <a:off x="6092063" y="0"/>
            <a:ext cx="6099937" cy="5313110"/>
          </a:xfrm>
          <a:prstGeom prst="rect">
            <a:avLst/>
          </a:prstGeom>
        </p:spPr>
      </p:pic>
    </p:spTree>
    <p:extLst>
      <p:ext uri="{BB962C8B-B14F-4D97-AF65-F5344CB8AC3E}">
        <p14:creationId xmlns:p14="http://schemas.microsoft.com/office/powerpoint/2010/main" val="385553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0" y="110879"/>
            <a:ext cx="12192000" cy="680615"/>
          </a:xfrm>
          <a:solidFill>
            <a:schemeClr val="accent1">
              <a:lumMod val="20000"/>
              <a:lumOff val="80000"/>
            </a:schemeClr>
          </a:solidFill>
        </p:spPr>
        <p:txBody>
          <a:bodyPr>
            <a:normAutofit fontScale="90000"/>
          </a:bodyPr>
          <a:lstStyle/>
          <a:p>
            <a:r>
              <a:rPr lang="en-SG" dirty="0">
                <a:latin typeface="Calibri" panose="020F0502020204030204" pitchFamily="34" charset="0"/>
                <a:ea typeface="Calibri" panose="020F0502020204030204" pitchFamily="34" charset="0"/>
                <a:cs typeface="Calibri" panose="020F0502020204030204" pitchFamily="34" charset="0"/>
              </a:rPr>
              <a:t>Outlines Of This Lecture</a:t>
            </a:r>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
        <p:nvSpPr>
          <p:cNvPr id="6" name="TextBox 5">
            <a:extLst>
              <a:ext uri="{FF2B5EF4-FFF2-40B4-BE49-F238E27FC236}">
                <a16:creationId xmlns:a16="http://schemas.microsoft.com/office/drawing/2014/main" id="{1F538C71-4AA5-70EA-EBF3-6BE8FAAEEA98}"/>
              </a:ext>
            </a:extLst>
          </p:cNvPr>
          <p:cNvSpPr txBox="1"/>
          <p:nvPr/>
        </p:nvSpPr>
        <p:spPr>
          <a:xfrm>
            <a:off x="6634900" y="952868"/>
            <a:ext cx="5557100" cy="1754326"/>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SG" dirty="0">
                <a:latin typeface="Aptos" panose="020B0004020202020204" pitchFamily="34" charset="0"/>
              </a:rPr>
              <a:t>Aspect Ratio</a:t>
            </a:r>
          </a:p>
          <a:p>
            <a:pPr marL="342900" indent="-342900">
              <a:buFont typeface="Arial" panose="020B0604020202020204" pitchFamily="34" charset="0"/>
              <a:buChar char="•"/>
            </a:pPr>
            <a:r>
              <a:rPr lang="en-SG" dirty="0">
                <a:latin typeface="Aptos" panose="020B0004020202020204" pitchFamily="34" charset="0"/>
              </a:rPr>
              <a:t>What Do You Mean By Aspect Ration 4:3?</a:t>
            </a:r>
          </a:p>
          <a:p>
            <a:pPr marL="342900" indent="-342900">
              <a:buFont typeface="Arial" panose="020B0604020202020204" pitchFamily="34" charset="0"/>
              <a:buChar char="•"/>
            </a:pPr>
            <a:r>
              <a:rPr lang="en-SG" dirty="0">
                <a:latin typeface="Aptos" panose="020B0004020202020204" pitchFamily="34" charset="0"/>
              </a:rPr>
              <a:t>Common Aspect Ratio</a:t>
            </a:r>
          </a:p>
          <a:p>
            <a:pPr marL="342900" indent="-342900">
              <a:buFont typeface="Arial" panose="020B0604020202020204" pitchFamily="34" charset="0"/>
              <a:buChar char="•"/>
            </a:pPr>
            <a:r>
              <a:rPr lang="en-SG" dirty="0">
                <a:latin typeface="Aptos" panose="020B0004020202020204" pitchFamily="34" charset="0"/>
              </a:rPr>
              <a:t>Advantages Of Aspect Ratio</a:t>
            </a:r>
          </a:p>
          <a:p>
            <a:pPr marL="342900" indent="-342900">
              <a:buFont typeface="Arial" panose="020B0604020202020204" pitchFamily="34" charset="0"/>
              <a:buChar char="•"/>
            </a:pPr>
            <a:r>
              <a:rPr lang="en-SG" dirty="0">
                <a:latin typeface="Aptos" panose="020B0004020202020204" pitchFamily="34" charset="0"/>
              </a:rPr>
              <a:t>Aspect Ratio Maths</a:t>
            </a:r>
          </a:p>
          <a:p>
            <a:pPr marL="342900" indent="-342900">
              <a:buFont typeface="Arial" panose="020B0604020202020204" pitchFamily="34" charset="0"/>
              <a:buChar char="•"/>
            </a:pPr>
            <a:r>
              <a:rPr lang="en-SG" dirty="0">
                <a:latin typeface="Aptos" panose="020B0004020202020204" pitchFamily="34" charset="0"/>
              </a:rPr>
              <a:t>Pixel Density Maths</a:t>
            </a:r>
          </a:p>
        </p:txBody>
      </p:sp>
      <p:sp>
        <p:nvSpPr>
          <p:cNvPr id="8" name="TextBox 7">
            <a:extLst>
              <a:ext uri="{FF2B5EF4-FFF2-40B4-BE49-F238E27FC236}">
                <a16:creationId xmlns:a16="http://schemas.microsoft.com/office/drawing/2014/main" id="{08AEDA6F-73BB-87C2-2254-86AB5DFFEB24}"/>
              </a:ext>
            </a:extLst>
          </p:cNvPr>
          <p:cNvSpPr txBox="1"/>
          <p:nvPr/>
        </p:nvSpPr>
        <p:spPr>
          <a:xfrm>
            <a:off x="77772" y="1033839"/>
            <a:ext cx="6688316" cy="5632311"/>
          </a:xfrm>
          <a:prstGeom prst="rect">
            <a:avLst/>
          </a:prstGeom>
          <a:noFill/>
        </p:spPr>
        <p:txBody>
          <a:bodyPr wrap="square">
            <a:spAutoFit/>
          </a:bodyPr>
          <a:lstStyle/>
          <a:p>
            <a:pPr marL="285750" indent="-285750">
              <a:buFont typeface="Arial" panose="020B0604020202020204" pitchFamily="34" charset="0"/>
              <a:buChar char="•"/>
            </a:pPr>
            <a:r>
              <a:rPr lang="en-SG" dirty="0">
                <a:latin typeface="Aptos" panose="020B0004020202020204" pitchFamily="34" charset="0"/>
              </a:rPr>
              <a:t>Introduction Of Computer Graphics</a:t>
            </a:r>
          </a:p>
          <a:p>
            <a:pPr marL="285750" indent="-285750">
              <a:buFont typeface="Arial" panose="020B0604020202020204" pitchFamily="34" charset="0"/>
              <a:buChar char="•"/>
            </a:pPr>
            <a:r>
              <a:rPr lang="en-SG" dirty="0">
                <a:latin typeface="Aptos" panose="020B0004020202020204" pitchFamily="34" charset="0"/>
              </a:rPr>
              <a:t>Picture, Photo, Image</a:t>
            </a:r>
          </a:p>
          <a:p>
            <a:pPr marL="285750" indent="-285750">
              <a:buFont typeface="Arial" panose="020B0604020202020204" pitchFamily="34" charset="0"/>
              <a:buChar char="•"/>
            </a:pPr>
            <a:r>
              <a:rPr lang="en-SG" dirty="0">
                <a:latin typeface="Aptos" panose="020B0004020202020204" pitchFamily="34" charset="0"/>
              </a:rPr>
              <a:t>Cg Vs Ip</a:t>
            </a:r>
          </a:p>
          <a:p>
            <a:pPr marL="285750" indent="-285750">
              <a:buFont typeface="Arial" panose="020B0604020202020204" pitchFamily="34" charset="0"/>
              <a:buChar char="•"/>
            </a:pPr>
            <a:r>
              <a:rPr lang="en-SG" dirty="0">
                <a:latin typeface="Aptos" panose="020B0004020202020204" pitchFamily="34" charset="0"/>
              </a:rPr>
              <a:t>Application Of Computer Graphics</a:t>
            </a:r>
          </a:p>
          <a:p>
            <a:pPr marL="285750" indent="-285750">
              <a:buFont typeface="Arial" panose="020B0604020202020204" pitchFamily="34" charset="0"/>
              <a:buChar char="•"/>
            </a:pPr>
            <a:r>
              <a:rPr lang="en-SG" dirty="0">
                <a:latin typeface="Aptos" panose="020B0004020202020204" pitchFamily="34" charset="0"/>
              </a:rPr>
              <a:t>Graphics Software </a:t>
            </a:r>
          </a:p>
          <a:p>
            <a:pPr marL="285750" indent="-285750">
              <a:buFont typeface="Arial" panose="020B0604020202020204" pitchFamily="34" charset="0"/>
              <a:buChar char="•"/>
            </a:pPr>
            <a:r>
              <a:rPr lang="en-SG" dirty="0">
                <a:latin typeface="Aptos" panose="020B0004020202020204" pitchFamily="34" charset="0"/>
              </a:rPr>
              <a:t>Types Of Computer Graphics:- Interactive And Passive Graphics</a:t>
            </a:r>
          </a:p>
          <a:p>
            <a:pPr marL="342900" indent="-342900">
              <a:buFont typeface="Arial" panose="020B0604020202020204" pitchFamily="34" charset="0"/>
              <a:buChar char="•"/>
            </a:pPr>
            <a:r>
              <a:rPr lang="en-SG" dirty="0">
                <a:latin typeface="Aptos" panose="020B0004020202020204" pitchFamily="34" charset="0"/>
              </a:rPr>
              <a:t>Introduction To Graphics Systems	</a:t>
            </a:r>
          </a:p>
          <a:p>
            <a:pPr marL="342900" indent="-342900">
              <a:buFont typeface="Arial" panose="020B0604020202020204" pitchFamily="34" charset="0"/>
              <a:buChar char="•"/>
            </a:pPr>
            <a:r>
              <a:rPr lang="en-SG" dirty="0">
                <a:latin typeface="Aptos" panose="020B0004020202020204" pitchFamily="34" charset="0"/>
              </a:rPr>
              <a:t>Cathode Ray Tube(</a:t>
            </a:r>
            <a:r>
              <a:rPr lang="en-SG" dirty="0" err="1">
                <a:latin typeface="Aptos" panose="020B0004020202020204" pitchFamily="34" charset="0"/>
              </a:rPr>
              <a:t>crt</a:t>
            </a:r>
            <a:r>
              <a:rPr lang="en-SG" dirty="0">
                <a:latin typeface="Aptos" panose="020B0004020202020204" pitchFamily="34" charset="0"/>
              </a:rPr>
              <a:t>) Or Refresh CRT</a:t>
            </a:r>
          </a:p>
          <a:p>
            <a:pPr marL="342900" indent="-342900">
              <a:buFont typeface="Arial" panose="020B0604020202020204" pitchFamily="34" charset="0"/>
              <a:buChar char="•"/>
            </a:pPr>
            <a:r>
              <a:rPr lang="en-SG" dirty="0">
                <a:latin typeface="Aptos" panose="020B0004020202020204" pitchFamily="34" charset="0"/>
              </a:rPr>
              <a:t>Operations Of Cathode Ray Tube(</a:t>
            </a:r>
            <a:r>
              <a:rPr lang="en-SG" dirty="0" err="1">
                <a:latin typeface="Aptos" panose="020B0004020202020204" pitchFamily="34" charset="0"/>
              </a:rPr>
              <a:t>crt</a:t>
            </a:r>
            <a:r>
              <a:rPr lang="en-SG" dirty="0">
                <a:latin typeface="Aptos" panose="020B0004020202020204" pitchFamily="34" charset="0"/>
              </a:rPr>
              <a:t>) Or Refresh CRT</a:t>
            </a:r>
          </a:p>
          <a:p>
            <a:pPr marL="342900" indent="-342900">
              <a:buFont typeface="Arial" panose="020B0604020202020204" pitchFamily="34" charset="0"/>
              <a:buChar char="•"/>
            </a:pPr>
            <a:r>
              <a:rPr lang="en-SG" dirty="0">
                <a:latin typeface="Aptos" panose="020B0004020202020204" pitchFamily="34" charset="0"/>
              </a:rPr>
              <a:t>Properties Of Cathode Ray Tube(</a:t>
            </a:r>
            <a:r>
              <a:rPr lang="en-SG" dirty="0" err="1">
                <a:latin typeface="Aptos" panose="020B0004020202020204" pitchFamily="34" charset="0"/>
              </a:rPr>
              <a:t>crt</a:t>
            </a:r>
            <a:r>
              <a:rPr lang="en-SG" dirty="0">
                <a:latin typeface="Aptos" panose="020B0004020202020204" pitchFamily="34" charset="0"/>
              </a:rPr>
              <a:t>) Or Refresh CRT</a:t>
            </a:r>
          </a:p>
          <a:p>
            <a:pPr marL="342900" indent="-342900">
              <a:buFont typeface="Arial" panose="020B0604020202020204" pitchFamily="34" charset="0"/>
              <a:buChar char="•"/>
            </a:pPr>
            <a:r>
              <a:rPr lang="en-SG" dirty="0">
                <a:latin typeface="Aptos" panose="020B0004020202020204" pitchFamily="34" charset="0"/>
              </a:rPr>
              <a:t>Pixel Vs Points</a:t>
            </a:r>
          </a:p>
          <a:p>
            <a:pPr marL="342900" indent="-342900">
              <a:buFont typeface="Arial" panose="020B0604020202020204" pitchFamily="34" charset="0"/>
              <a:buChar char="•"/>
            </a:pPr>
            <a:r>
              <a:rPr lang="en-SG" dirty="0">
                <a:latin typeface="Aptos" panose="020B0004020202020204" pitchFamily="34" charset="0"/>
              </a:rPr>
              <a:t>Pixel Resolution</a:t>
            </a:r>
          </a:p>
          <a:p>
            <a:pPr marL="342900" indent="-342900">
              <a:buFont typeface="Arial" panose="020B0604020202020204" pitchFamily="34" charset="0"/>
              <a:buChar char="•"/>
            </a:pPr>
            <a:r>
              <a:rPr lang="en-SG" dirty="0">
                <a:latin typeface="Aptos" panose="020B0004020202020204" pitchFamily="34" charset="0"/>
              </a:rPr>
              <a:t>Pixel Calculation</a:t>
            </a:r>
          </a:p>
          <a:p>
            <a:pPr marL="342900" indent="-342900">
              <a:buFont typeface="Arial" panose="020B0604020202020204" pitchFamily="34" charset="0"/>
              <a:buChar char="•"/>
            </a:pPr>
            <a:r>
              <a:rPr lang="en-SG" dirty="0" err="1">
                <a:latin typeface="Aptos" panose="020B0004020202020204" pitchFamily="34" charset="0"/>
              </a:rPr>
              <a:t>Bpp</a:t>
            </a:r>
            <a:endParaRPr lang="en-SG" dirty="0">
              <a:latin typeface="Aptos" panose="020B0004020202020204" pitchFamily="34" charset="0"/>
            </a:endParaRPr>
          </a:p>
          <a:p>
            <a:pPr marL="342900" indent="-342900">
              <a:buFont typeface="Arial" panose="020B0604020202020204" pitchFamily="34" charset="0"/>
              <a:buChar char="•"/>
            </a:pPr>
            <a:r>
              <a:rPr lang="en-SG" dirty="0" err="1">
                <a:latin typeface="Aptos" panose="020B0004020202020204" pitchFamily="34" charset="0"/>
              </a:rPr>
              <a:t>Img</a:t>
            </a:r>
            <a:r>
              <a:rPr lang="en-SG" dirty="0">
                <a:latin typeface="Aptos" panose="020B0004020202020204" pitchFamily="34" charset="0"/>
              </a:rPr>
              <a:t> Size</a:t>
            </a:r>
          </a:p>
          <a:p>
            <a:pPr marL="342900" indent="-342900">
              <a:buFont typeface="Arial" panose="020B0604020202020204" pitchFamily="34" charset="0"/>
              <a:buChar char="•"/>
            </a:pPr>
            <a:r>
              <a:rPr lang="en-SG" dirty="0">
                <a:latin typeface="Aptos" panose="020B0004020202020204" pitchFamily="34" charset="0"/>
              </a:rPr>
              <a:t>Megapixels</a:t>
            </a:r>
          </a:p>
          <a:p>
            <a:pPr marL="342900" indent="-342900">
              <a:buFont typeface="Arial" panose="020B0604020202020204" pitchFamily="34" charset="0"/>
              <a:buChar char="•"/>
            </a:pPr>
            <a:r>
              <a:rPr lang="en-SG" dirty="0">
                <a:latin typeface="Aptos" panose="020B0004020202020204" pitchFamily="34" charset="0"/>
              </a:rPr>
              <a:t>Shades</a:t>
            </a:r>
          </a:p>
          <a:p>
            <a:pPr marL="342900" indent="-342900">
              <a:buFont typeface="Arial" panose="020B0604020202020204" pitchFamily="34" charset="0"/>
              <a:buChar char="•"/>
            </a:pPr>
            <a:r>
              <a:rPr lang="en-SG" dirty="0">
                <a:latin typeface="Aptos" panose="020B0004020202020204" pitchFamily="34" charset="0"/>
              </a:rPr>
              <a:t>Maths</a:t>
            </a:r>
          </a:p>
          <a:p>
            <a:endParaRPr lang="en-SG" dirty="0">
              <a:latin typeface="Aptos" panose="020B0004020202020204" pitchFamily="34" charset="0"/>
            </a:endParaRPr>
          </a:p>
        </p:txBody>
      </p:sp>
    </p:spTree>
    <p:extLst>
      <p:ext uri="{BB962C8B-B14F-4D97-AF65-F5344CB8AC3E}">
        <p14:creationId xmlns:p14="http://schemas.microsoft.com/office/powerpoint/2010/main" val="559834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0" y="110879"/>
            <a:ext cx="12192000" cy="680615"/>
          </a:xfrm>
          <a:solidFill>
            <a:schemeClr val="accent1">
              <a:lumMod val="20000"/>
              <a:lumOff val="80000"/>
            </a:schemeClr>
          </a:solidFill>
        </p:spPr>
        <p:txBody>
          <a:bodyPr>
            <a:normAutofit fontScale="90000"/>
          </a:bodyPr>
          <a:lstStyle/>
          <a:p>
            <a:r>
              <a:rPr lang="en-SG" b="1" i="0" dirty="0">
                <a:solidFill>
                  <a:srgbClr val="610B38"/>
                </a:solidFill>
                <a:effectLst/>
                <a:latin typeface="Aharoni" panose="02010803020104030203" pitchFamily="2" charset="-79"/>
                <a:cs typeface="Aharoni" panose="02010803020104030203" pitchFamily="2" charset="-79"/>
              </a:rPr>
              <a:t>Introduction of Computer Graphics</a:t>
            </a:r>
            <a:endParaRPr lang="en-SG" b="1"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F2950856-DFBD-C8D0-C9A9-DD6A0D933619}"/>
              </a:ext>
            </a:extLst>
          </p:cNvPr>
          <p:cNvSpPr>
            <a:spLocks noGrp="1"/>
          </p:cNvSpPr>
          <p:nvPr>
            <p:ph idx="1"/>
          </p:nvPr>
        </p:nvSpPr>
        <p:spPr>
          <a:xfrm>
            <a:off x="122547" y="1046375"/>
            <a:ext cx="12069453" cy="4935799"/>
          </a:xfrm>
          <a:solidFill>
            <a:schemeClr val="bg1"/>
          </a:solidFill>
        </p:spPr>
        <p:txBody>
          <a:bodyPr>
            <a:normAutofit fontScale="92500" lnSpcReduction="10000"/>
          </a:bodyPr>
          <a:lstStyle/>
          <a:p>
            <a:pPr algn="just"/>
            <a:r>
              <a:rPr lang="en-US" sz="2400" b="1" i="0" u="sng" dirty="0">
                <a:effectLst/>
                <a:latin typeface="Nunito" pitchFamily="2" charset="0"/>
                <a:hlinkClick r:id="rId2"/>
              </a:rPr>
              <a:t>Graphics</a:t>
            </a:r>
            <a:r>
              <a:rPr lang="en-US" sz="2400" b="0" i="0" dirty="0">
                <a:solidFill>
                  <a:srgbClr val="273239"/>
                </a:solidFill>
                <a:effectLst/>
                <a:latin typeface="Nunito" pitchFamily="2" charset="0"/>
              </a:rPr>
              <a:t> are defined as any sketch or a drawing or a special network that pictorially represents some meaningful information. Computer Graphics is used where a set of images needs to be manipulated or the creation of the image in the form of pixels and is drawn on the computer. </a:t>
            </a:r>
          </a:p>
          <a:p>
            <a:pPr algn="just"/>
            <a:r>
              <a:rPr lang="en-US" sz="2400" dirty="0">
                <a:solidFill>
                  <a:srgbClr val="273239"/>
                </a:solidFill>
                <a:latin typeface="Nunito" pitchFamily="2" charset="0"/>
              </a:rPr>
              <a:t>To plot some points on a computer screen to make an image</a:t>
            </a:r>
          </a:p>
          <a:p>
            <a:pPr algn="just"/>
            <a:r>
              <a:rPr lang="en-US" sz="2400" dirty="0">
                <a:solidFill>
                  <a:srgbClr val="273239"/>
                </a:solidFill>
                <a:latin typeface="Nunito" pitchFamily="2" charset="0"/>
              </a:rPr>
              <a:t>Computer graphics involves technology to accept, process, transform and present information in a visual form that also concerns with producing images using a computer</a:t>
            </a:r>
          </a:p>
          <a:p>
            <a:pPr algn="just"/>
            <a:r>
              <a:rPr lang="en-US" sz="2400" dirty="0">
                <a:solidFill>
                  <a:srgbClr val="273239"/>
                </a:solidFill>
                <a:latin typeface="Nunito" pitchFamily="2" charset="0"/>
              </a:rPr>
              <a:t>The study of creating, manipulating, and using visual images in the computer</a:t>
            </a:r>
          </a:p>
          <a:p>
            <a:pPr algn="just"/>
            <a:r>
              <a:rPr lang="en-US" sz="2400" dirty="0">
                <a:solidFill>
                  <a:srgbClr val="273239"/>
                </a:solidFill>
                <a:latin typeface="Nunito" pitchFamily="2" charset="0"/>
              </a:rPr>
              <a:t>An art of drawing pictures, lines, charts etc. on computer screen by using programming is known as computer graphics. The activities involved in computer graphics are computations, creation and manipulation of data. The images are generated and manipulated by a rendering tool known as computer graphics.</a:t>
            </a:r>
          </a:p>
          <a:p>
            <a:pPr algn="just"/>
            <a:r>
              <a:rPr lang="en-US" sz="2400" dirty="0">
                <a:solidFill>
                  <a:srgbClr val="273239"/>
                </a:solidFill>
                <a:latin typeface="Nunito" pitchFamily="2" charset="0"/>
              </a:rPr>
              <a:t>In computer graphics objects are presented as a collection of discrete pixel elements.</a:t>
            </a:r>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Tree>
    <p:extLst>
      <p:ext uri="{BB962C8B-B14F-4D97-AF65-F5344CB8AC3E}">
        <p14:creationId xmlns:p14="http://schemas.microsoft.com/office/powerpoint/2010/main" val="841675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
        <p:nvSpPr>
          <p:cNvPr id="6" name="TextBox 5">
            <a:extLst>
              <a:ext uri="{FF2B5EF4-FFF2-40B4-BE49-F238E27FC236}">
                <a16:creationId xmlns:a16="http://schemas.microsoft.com/office/drawing/2014/main" id="{29F665E5-893F-6B20-52FE-8E5B0625C907}"/>
              </a:ext>
            </a:extLst>
          </p:cNvPr>
          <p:cNvSpPr txBox="1"/>
          <p:nvPr/>
        </p:nvSpPr>
        <p:spPr>
          <a:xfrm>
            <a:off x="303676" y="115945"/>
            <a:ext cx="11107882" cy="1200329"/>
          </a:xfrm>
          <a:prstGeom prst="rect">
            <a:avLst/>
          </a:prstGeom>
          <a:noFill/>
        </p:spPr>
        <p:txBody>
          <a:bodyPr wrap="square">
            <a:spAutoFit/>
          </a:bodyPr>
          <a:lstStyle/>
          <a:p>
            <a:pPr algn="l" fontAlgn="base"/>
            <a:r>
              <a:rPr lang="en-US" b="1" i="0" dirty="0">
                <a:solidFill>
                  <a:srgbClr val="273239"/>
                </a:solidFill>
                <a:effectLst/>
                <a:highlight>
                  <a:srgbClr val="FFFFFF"/>
                </a:highlight>
                <a:latin typeface="Nunito" pitchFamily="2" charset="0"/>
              </a:rPr>
              <a:t>Computer Graphics refers to several things:</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The manipulation and the representation of the image or the data in a graphical manner.</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Various technology is required for the creation and manipulation.</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Digital synthesis and its manipulation.</a:t>
            </a:r>
          </a:p>
        </p:txBody>
      </p:sp>
      <p:pic>
        <p:nvPicPr>
          <p:cNvPr id="5128" name="Picture 8" descr="Computer Laboratory – Course pages 2013–14: Computer Graphics and Image  Processing – Programming Environment">
            <a:extLst>
              <a:ext uri="{FF2B5EF4-FFF2-40B4-BE49-F238E27FC236}">
                <a16:creationId xmlns:a16="http://schemas.microsoft.com/office/drawing/2014/main" id="{04F20173-4A3E-A9CD-D8B6-0C728E881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0766" y="885982"/>
            <a:ext cx="4441848" cy="24820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473EDDF-A148-8042-B956-F3E9B3CB0BC7}"/>
              </a:ext>
            </a:extLst>
          </p:cNvPr>
          <p:cNvPicPr>
            <a:picLocks noChangeAspect="1"/>
          </p:cNvPicPr>
          <p:nvPr/>
        </p:nvPicPr>
        <p:blipFill>
          <a:blip r:embed="rId3"/>
          <a:stretch>
            <a:fillRect/>
          </a:stretch>
        </p:blipFill>
        <p:spPr>
          <a:xfrm>
            <a:off x="303676" y="1316274"/>
            <a:ext cx="5934075" cy="1704975"/>
          </a:xfrm>
          <a:prstGeom prst="rect">
            <a:avLst/>
          </a:prstGeom>
        </p:spPr>
      </p:pic>
      <p:sp>
        <p:nvSpPr>
          <p:cNvPr id="3" name="Content Placeholder 2">
            <a:extLst>
              <a:ext uri="{FF2B5EF4-FFF2-40B4-BE49-F238E27FC236}">
                <a16:creationId xmlns:a16="http://schemas.microsoft.com/office/drawing/2014/main" id="{EAE45C8A-00D8-D225-4A0A-79D19B0AF0CC}"/>
              </a:ext>
            </a:extLst>
          </p:cNvPr>
          <p:cNvSpPr>
            <a:spLocks noGrp="1"/>
          </p:cNvSpPr>
          <p:nvPr>
            <p:ph idx="1"/>
          </p:nvPr>
        </p:nvSpPr>
        <p:spPr>
          <a:xfrm>
            <a:off x="424904" y="3389846"/>
            <a:ext cx="11767096" cy="3026438"/>
          </a:xfrm>
          <a:solidFill>
            <a:schemeClr val="accent1">
              <a:lumMod val="20000"/>
              <a:lumOff val="80000"/>
            </a:schemeClr>
          </a:solidFill>
        </p:spPr>
        <p:txBody>
          <a:bodyPr/>
          <a:lstStyle/>
          <a:p>
            <a:pPr algn="l"/>
            <a:r>
              <a:rPr lang="en-US" b="1" dirty="0">
                <a:solidFill>
                  <a:srgbClr val="242424"/>
                </a:solidFill>
                <a:effectLst/>
                <a:latin typeface="sohne"/>
              </a:rPr>
              <a:t>What is a Picture?</a:t>
            </a:r>
          </a:p>
          <a:p>
            <a:pPr algn="l"/>
            <a:r>
              <a:rPr lang="en-US" b="1" dirty="0">
                <a:solidFill>
                  <a:srgbClr val="242424"/>
                </a:solidFill>
                <a:effectLst/>
                <a:latin typeface="source-serif-pro"/>
              </a:rPr>
              <a:t>Picture</a:t>
            </a:r>
            <a:r>
              <a:rPr lang="en-US" b="0" dirty="0">
                <a:solidFill>
                  <a:srgbClr val="242424"/>
                </a:solidFill>
                <a:effectLst/>
                <a:latin typeface="source-serif-pro"/>
              </a:rPr>
              <a:t> — A drawing, painting, or artwork created on a computer.</a:t>
            </a:r>
          </a:p>
          <a:p>
            <a:pPr algn="l"/>
            <a:r>
              <a:rPr lang="en-US" b="1" dirty="0">
                <a:solidFill>
                  <a:srgbClr val="242424"/>
                </a:solidFill>
                <a:effectLst/>
                <a:latin typeface="sohne"/>
              </a:rPr>
              <a:t>What is a Photo?</a:t>
            </a:r>
          </a:p>
          <a:p>
            <a:pPr algn="l"/>
            <a:r>
              <a:rPr lang="en-US" b="1" dirty="0">
                <a:solidFill>
                  <a:srgbClr val="242424"/>
                </a:solidFill>
                <a:effectLst/>
                <a:latin typeface="source-serif-pro"/>
              </a:rPr>
              <a:t>Photo or photograph</a:t>
            </a:r>
            <a:r>
              <a:rPr lang="en-US" b="0" dirty="0">
                <a:solidFill>
                  <a:srgbClr val="242424"/>
                </a:solidFill>
                <a:effectLst/>
                <a:latin typeface="source-serif-pro"/>
              </a:rPr>
              <a:t> — Anything taken by a camera, digital camera, or photocopier.</a:t>
            </a:r>
          </a:p>
          <a:p>
            <a:pPr algn="l"/>
            <a:r>
              <a:rPr lang="en-US" b="1" dirty="0">
                <a:solidFill>
                  <a:srgbClr val="242424"/>
                </a:solidFill>
                <a:effectLst/>
                <a:latin typeface="sohne"/>
              </a:rPr>
              <a:t>What is an Image?</a:t>
            </a:r>
          </a:p>
          <a:p>
            <a:pPr algn="l"/>
            <a:r>
              <a:rPr lang="en-US" b="1" dirty="0">
                <a:solidFill>
                  <a:srgbClr val="242424"/>
                </a:solidFill>
                <a:effectLst/>
                <a:latin typeface="source-serif-pro"/>
              </a:rPr>
              <a:t>Image</a:t>
            </a:r>
            <a:r>
              <a:rPr lang="en-US" b="0" dirty="0">
                <a:solidFill>
                  <a:srgbClr val="242424"/>
                </a:solidFill>
                <a:effectLst/>
                <a:latin typeface="source-serif-pro"/>
              </a:rPr>
              <a:t> — Any visual object modified or altered by a computer or an imaginary object created using a computer. A picture that is store in some electronic form. </a:t>
            </a:r>
            <a:r>
              <a:rPr lang="en-US" b="0" dirty="0" err="1">
                <a:solidFill>
                  <a:srgbClr val="242424"/>
                </a:solidFill>
                <a:effectLst/>
                <a:latin typeface="source-serif-pro"/>
              </a:rPr>
              <a:t>Eg</a:t>
            </a:r>
            <a:r>
              <a:rPr lang="en-US" b="0" dirty="0">
                <a:solidFill>
                  <a:srgbClr val="242424"/>
                </a:solidFill>
                <a:effectLst/>
                <a:latin typeface="source-serif-pro"/>
              </a:rPr>
              <a:t> any picture file in your computer.</a:t>
            </a:r>
          </a:p>
          <a:p>
            <a:endParaRPr lang="en-SG" dirty="0"/>
          </a:p>
        </p:txBody>
      </p:sp>
    </p:spTree>
    <p:extLst>
      <p:ext uri="{BB962C8B-B14F-4D97-AF65-F5344CB8AC3E}">
        <p14:creationId xmlns:p14="http://schemas.microsoft.com/office/powerpoint/2010/main" val="609153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0" y="110879"/>
            <a:ext cx="12192000" cy="473583"/>
          </a:xfrm>
          <a:solidFill>
            <a:schemeClr val="accent1">
              <a:lumMod val="20000"/>
              <a:lumOff val="80000"/>
            </a:schemeClr>
          </a:solidFill>
        </p:spPr>
        <p:txBody>
          <a:bodyPr>
            <a:normAutofit fontScale="90000"/>
          </a:bodyPr>
          <a:lstStyle/>
          <a:p>
            <a:r>
              <a:rPr lang="en-SG" sz="3200" b="0" i="0" dirty="0">
                <a:solidFill>
                  <a:srgbClr val="000000"/>
                </a:solidFill>
                <a:effectLst/>
                <a:latin typeface="var(--ff-lato)"/>
              </a:rPr>
              <a:t>Application of Computer Graphics</a:t>
            </a:r>
            <a:endParaRPr lang="en-SG" sz="3200" dirty="0"/>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
        <p:nvSpPr>
          <p:cNvPr id="7" name="TextBox 6">
            <a:extLst>
              <a:ext uri="{FF2B5EF4-FFF2-40B4-BE49-F238E27FC236}">
                <a16:creationId xmlns:a16="http://schemas.microsoft.com/office/drawing/2014/main" id="{9E1BEEBA-A0DA-D870-A712-68094AB37018}"/>
              </a:ext>
            </a:extLst>
          </p:cNvPr>
          <p:cNvSpPr txBox="1"/>
          <p:nvPr/>
        </p:nvSpPr>
        <p:spPr>
          <a:xfrm>
            <a:off x="316512" y="745478"/>
            <a:ext cx="11771792" cy="5632311"/>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Computer graphics user interfaces GUIs</a:t>
            </a:r>
          </a:p>
          <a:p>
            <a:pPr marL="285750" indent="-285750">
              <a:buFont typeface="Arial" panose="020B0604020202020204" pitchFamily="34" charset="0"/>
              <a:buChar char="•"/>
            </a:pPr>
            <a:r>
              <a:rPr lang="en-SG" dirty="0">
                <a:latin typeface="Calibri" panose="020F0502020204030204" pitchFamily="34" charset="0"/>
                <a:ea typeface="Calibri" panose="020F0502020204030204" pitchFamily="34" charset="0"/>
                <a:cs typeface="Calibri" panose="020F0502020204030204" pitchFamily="34" charset="0"/>
              </a:rPr>
              <a:t> − A graphic, mouse-oriented paradigm which allows the user to interact with a computer.</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Business presentation graphics − </a:t>
            </a:r>
            <a:r>
              <a:rPr lang="en-SG" dirty="0">
                <a:latin typeface="Calibri" panose="020F0502020204030204" pitchFamily="34" charset="0"/>
                <a:ea typeface="Calibri" panose="020F0502020204030204" pitchFamily="34" charset="0"/>
                <a:cs typeface="Calibri" panose="020F0502020204030204" pitchFamily="34" charset="0"/>
              </a:rPr>
              <a:t>"A picture is worth a thousand words".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Cartography − </a:t>
            </a:r>
            <a:r>
              <a:rPr lang="en-SG" dirty="0">
                <a:latin typeface="Calibri" panose="020F0502020204030204" pitchFamily="34" charset="0"/>
                <a:ea typeface="Calibri" panose="020F0502020204030204" pitchFamily="34" charset="0"/>
                <a:cs typeface="Calibri" panose="020F0502020204030204" pitchFamily="34" charset="0"/>
              </a:rPr>
              <a:t>Drawing maps.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Weather Maps − </a:t>
            </a:r>
            <a:r>
              <a:rPr lang="en-SG" dirty="0">
                <a:latin typeface="Calibri" panose="020F0502020204030204" pitchFamily="34" charset="0"/>
                <a:ea typeface="Calibri" panose="020F0502020204030204" pitchFamily="34" charset="0"/>
                <a:cs typeface="Calibri" panose="020F0502020204030204" pitchFamily="34" charset="0"/>
              </a:rPr>
              <a:t>Real-time mapping, symbolic representations.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Satellite Imaging </a:t>
            </a:r>
            <a:r>
              <a:rPr lang="en-SG" dirty="0">
                <a:latin typeface="Calibri" panose="020F0502020204030204" pitchFamily="34" charset="0"/>
                <a:ea typeface="Calibri" panose="020F0502020204030204" pitchFamily="34" charset="0"/>
                <a:cs typeface="Calibri" panose="020F0502020204030204" pitchFamily="34" charset="0"/>
              </a:rPr>
              <a:t>− Geodesic images.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Photo Enhancement </a:t>
            </a:r>
            <a:r>
              <a:rPr lang="en-SG" dirty="0">
                <a:latin typeface="Calibri" panose="020F0502020204030204" pitchFamily="34" charset="0"/>
                <a:ea typeface="Calibri" panose="020F0502020204030204" pitchFamily="34" charset="0"/>
                <a:cs typeface="Calibri" panose="020F0502020204030204" pitchFamily="34" charset="0"/>
              </a:rPr>
              <a:t>− Sharpening blurred photos.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Medical imaging − </a:t>
            </a:r>
            <a:r>
              <a:rPr lang="en-SG" dirty="0">
                <a:latin typeface="Calibri" panose="020F0502020204030204" pitchFamily="34" charset="0"/>
                <a:ea typeface="Calibri" panose="020F0502020204030204" pitchFamily="34" charset="0"/>
                <a:cs typeface="Calibri" panose="020F0502020204030204" pitchFamily="34" charset="0"/>
              </a:rPr>
              <a:t>MRIs, CAT scans, etc. - Non-invasive internal examination.</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Engineering drawings − </a:t>
            </a:r>
            <a:r>
              <a:rPr lang="en-SG" dirty="0">
                <a:latin typeface="Calibri" panose="020F0502020204030204" pitchFamily="34" charset="0"/>
                <a:ea typeface="Calibri" panose="020F0502020204030204" pitchFamily="34" charset="0"/>
                <a:cs typeface="Calibri" panose="020F0502020204030204" pitchFamily="34" charset="0"/>
              </a:rPr>
              <a:t>mechanical, electrical, civil, etc. - Replacing the blueprints of the past.</a:t>
            </a:r>
          </a:p>
          <a:p>
            <a:pPr marL="285750" indent="-285750">
              <a:buFont typeface="Arial" panose="020B0604020202020204" pitchFamily="34" charset="0"/>
              <a:buChar char="•"/>
            </a:pPr>
            <a:r>
              <a:rPr lang="en-US" b="1" i="0" dirty="0">
                <a:effectLst/>
                <a:latin typeface="Calibri" panose="020F0502020204030204" pitchFamily="34" charset="0"/>
                <a:ea typeface="Calibri" panose="020F0502020204030204" pitchFamily="34" charset="0"/>
                <a:cs typeface="Calibri" panose="020F0502020204030204" pitchFamily="34" charset="0"/>
              </a:rPr>
              <a:t>Educational Software:</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Computer Graphics is used in the development of educational software for making computer-aided instruction.</a:t>
            </a:r>
          </a:p>
          <a:p>
            <a:pPr marL="285750" indent="-285750">
              <a:buFont typeface="Arial" panose="020B0604020202020204" pitchFamily="34" charset="0"/>
              <a:buChar char="•"/>
            </a:pPr>
            <a:r>
              <a:rPr lang="en-SG" dirty="0">
                <a:latin typeface="Calibri" panose="020F0502020204030204" pitchFamily="34" charset="0"/>
                <a:ea typeface="Calibri" panose="020F0502020204030204" pitchFamily="34" charset="0"/>
                <a:cs typeface="Calibri" panose="020F0502020204030204" pitchFamily="34" charset="0"/>
              </a:rPr>
              <a:t>Entertainment − Movies and games.</a:t>
            </a:r>
            <a:endPar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i="0" dirty="0">
                <a:effectLst/>
                <a:latin typeface="Calibri" panose="020F0502020204030204" pitchFamily="34" charset="0"/>
                <a:ea typeface="Calibri" panose="020F0502020204030204" pitchFamily="34" charset="0"/>
                <a:cs typeface="Calibri" panose="020F0502020204030204" pitchFamily="34" charset="0"/>
              </a:rPr>
              <a:t>Printing Technology:</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Computer Graphics is used for printing technology and textile design.</a:t>
            </a:r>
          </a:p>
          <a:p>
            <a:pPr marL="285750" indent="-285750">
              <a:buFont typeface="Arial" panose="020B0604020202020204" pitchFamily="34" charset="0"/>
              <a:buChar char="•"/>
            </a:pPr>
            <a:r>
              <a:rPr lang="en-US"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Visualization:</a:t>
            </a:r>
            <a:r>
              <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It is used for visualization of scientists, engineers, medical personnel, business analysts for the study of a large amount of information.</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Typography − </a:t>
            </a:r>
            <a:r>
              <a:rPr lang="en-SG" dirty="0">
                <a:latin typeface="Calibri" panose="020F0502020204030204" pitchFamily="34" charset="0"/>
                <a:ea typeface="Calibri" panose="020F0502020204030204" pitchFamily="34" charset="0"/>
                <a:cs typeface="Calibri" panose="020F0502020204030204" pitchFamily="34" charset="0"/>
              </a:rPr>
              <a:t>The use of character images in publishing - replacing the hard type of the past.</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Architecture − </a:t>
            </a:r>
            <a:r>
              <a:rPr lang="en-SG" dirty="0">
                <a:latin typeface="Calibri" panose="020F0502020204030204" pitchFamily="34" charset="0"/>
                <a:ea typeface="Calibri" panose="020F0502020204030204" pitchFamily="34" charset="0"/>
                <a:cs typeface="Calibri" panose="020F0502020204030204" pitchFamily="34" charset="0"/>
              </a:rPr>
              <a:t>Construction plans, exterior sketches - replacing the blueprints and hand drawings of the past.</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Art − </a:t>
            </a:r>
            <a:r>
              <a:rPr lang="en-SG" dirty="0">
                <a:latin typeface="Calibri" panose="020F0502020204030204" pitchFamily="34" charset="0"/>
                <a:ea typeface="Calibri" panose="020F0502020204030204" pitchFamily="34" charset="0"/>
                <a:cs typeface="Calibri" panose="020F0502020204030204" pitchFamily="34" charset="0"/>
              </a:rPr>
              <a:t>Computers provide a new medium for artists.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Training − </a:t>
            </a:r>
            <a:r>
              <a:rPr lang="en-SG" dirty="0">
                <a:latin typeface="Calibri" panose="020F0502020204030204" pitchFamily="34" charset="0"/>
                <a:ea typeface="Calibri" panose="020F0502020204030204" pitchFamily="34" charset="0"/>
                <a:cs typeface="Calibri" panose="020F0502020204030204" pitchFamily="34" charset="0"/>
              </a:rPr>
              <a:t>Flight simulators, computer aided instruction, etc.</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Simulation and modeling − </a:t>
            </a:r>
            <a:r>
              <a:rPr lang="en-SG" dirty="0">
                <a:latin typeface="Calibri" panose="020F0502020204030204" pitchFamily="34" charset="0"/>
                <a:ea typeface="Calibri" panose="020F0502020204030204" pitchFamily="34" charset="0"/>
                <a:cs typeface="Calibri" panose="020F0502020204030204" pitchFamily="34" charset="0"/>
              </a:rPr>
              <a:t>Replacing physical modeling and enactments</a:t>
            </a:r>
          </a:p>
        </p:txBody>
      </p:sp>
    </p:spTree>
    <p:extLst>
      <p:ext uri="{BB962C8B-B14F-4D97-AF65-F5344CB8AC3E}">
        <p14:creationId xmlns:p14="http://schemas.microsoft.com/office/powerpoint/2010/main" val="2576609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pic>
        <p:nvPicPr>
          <p:cNvPr id="6" name="Picture 5">
            <a:extLst>
              <a:ext uri="{FF2B5EF4-FFF2-40B4-BE49-F238E27FC236}">
                <a16:creationId xmlns:a16="http://schemas.microsoft.com/office/drawing/2014/main" id="{09A0E1E7-4645-1286-073A-D9C22E839CA7}"/>
              </a:ext>
            </a:extLst>
          </p:cNvPr>
          <p:cNvPicPr>
            <a:picLocks noChangeAspect="1"/>
          </p:cNvPicPr>
          <p:nvPr/>
        </p:nvPicPr>
        <p:blipFill>
          <a:blip r:embed="rId2"/>
          <a:stretch>
            <a:fillRect/>
          </a:stretch>
        </p:blipFill>
        <p:spPr>
          <a:xfrm>
            <a:off x="157128" y="1221841"/>
            <a:ext cx="11877743" cy="3234680"/>
          </a:xfrm>
          <a:prstGeom prst="rect">
            <a:avLst/>
          </a:prstGeom>
        </p:spPr>
      </p:pic>
    </p:spTree>
    <p:extLst>
      <p:ext uri="{BB962C8B-B14F-4D97-AF65-F5344CB8AC3E}">
        <p14:creationId xmlns:p14="http://schemas.microsoft.com/office/powerpoint/2010/main" val="1470358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0" y="124590"/>
            <a:ext cx="12192000" cy="680615"/>
          </a:xfrm>
          <a:solidFill>
            <a:schemeClr val="accent3">
              <a:lumMod val="60000"/>
              <a:lumOff val="40000"/>
            </a:schemeClr>
          </a:solidFill>
        </p:spPr>
        <p:txBody>
          <a:bodyPr>
            <a:normAutofit/>
          </a:bodyPr>
          <a:lstStyle/>
          <a:p>
            <a:r>
              <a:rPr lang="en-SG" sz="3600" dirty="0">
                <a:latin typeface="Calibri" panose="020F0502020204030204" pitchFamily="34" charset="0"/>
                <a:ea typeface="Calibri" panose="020F0502020204030204" pitchFamily="34" charset="0"/>
                <a:cs typeface="Calibri" panose="020F0502020204030204" pitchFamily="34" charset="0"/>
              </a:rPr>
              <a:t>Graphics Monitor: Cathode ray tube(CRT) or refresh CRT</a:t>
            </a:r>
          </a:p>
        </p:txBody>
      </p:sp>
      <p:sp>
        <p:nvSpPr>
          <p:cNvPr id="3" name="Content Placeholder 2">
            <a:extLst>
              <a:ext uri="{FF2B5EF4-FFF2-40B4-BE49-F238E27FC236}">
                <a16:creationId xmlns:a16="http://schemas.microsoft.com/office/drawing/2014/main" id="{F2950856-DFBD-C8D0-C9A9-DD6A0D933619}"/>
              </a:ext>
            </a:extLst>
          </p:cNvPr>
          <p:cNvSpPr>
            <a:spLocks noGrp="1"/>
          </p:cNvSpPr>
          <p:nvPr>
            <p:ph idx="1"/>
          </p:nvPr>
        </p:nvSpPr>
        <p:spPr>
          <a:xfrm>
            <a:off x="216816" y="961100"/>
            <a:ext cx="11887200" cy="5416689"/>
          </a:xfrm>
          <a:solidFill>
            <a:schemeClr val="bg1"/>
          </a:solidFill>
        </p:spPr>
        <p:txBody>
          <a:bodyPr/>
          <a:lstStyle/>
          <a:p>
            <a:r>
              <a:rPr lang="en-SG" sz="1800" dirty="0">
                <a:latin typeface="Calibri" panose="020F0502020204030204" pitchFamily="34" charset="0"/>
                <a:ea typeface="Calibri" panose="020F0502020204030204" pitchFamily="34" charset="0"/>
                <a:cs typeface="Calibri" panose="020F0502020204030204" pitchFamily="34" charset="0"/>
              </a:rPr>
              <a:t>Definition:- Cathode ray tube(CRT) is va</a:t>
            </a:r>
            <a:r>
              <a:rPr lang="en-SG" dirty="0">
                <a:latin typeface="Calibri" panose="020F0502020204030204" pitchFamily="34" charset="0"/>
                <a:ea typeface="Calibri" panose="020F0502020204030204" pitchFamily="34" charset="0"/>
                <a:cs typeface="Calibri" panose="020F0502020204030204" pitchFamily="34" charset="0"/>
              </a:rPr>
              <a:t>cuum tube containing an electron gun and a fluorescent screen to accelerate and deflect the electron beam, used to create images in the form of light emitted from florescent screen.</a:t>
            </a:r>
          </a:p>
          <a:p>
            <a:r>
              <a:rPr lang="en-SG" dirty="0">
                <a:latin typeface="Calibri" panose="020F0502020204030204" pitchFamily="34" charset="0"/>
                <a:ea typeface="Calibri" panose="020F0502020204030204" pitchFamily="34" charset="0"/>
                <a:cs typeface="Calibri" panose="020F0502020204030204" pitchFamily="34" charset="0"/>
              </a:rPr>
              <a:t>The image may represent  electrical waveforms(oscilloscope), pictures(tv, monitor), radar targets and others.</a:t>
            </a:r>
          </a:p>
          <a:p>
            <a:endParaRPr lang="en-SG" dirty="0">
              <a:latin typeface="Calibri" panose="020F0502020204030204" pitchFamily="34" charset="0"/>
              <a:ea typeface="Calibri" panose="020F0502020204030204" pitchFamily="34" charset="0"/>
              <a:cs typeface="Calibri" panose="020F0502020204030204" pitchFamily="34" charset="0"/>
            </a:endParaRPr>
          </a:p>
          <a:p>
            <a:r>
              <a:rPr lang="en-SG" dirty="0">
                <a:latin typeface="Calibri" panose="020F0502020204030204" pitchFamily="34" charset="0"/>
                <a:ea typeface="Calibri" panose="020F0502020204030204" pitchFamily="34" charset="0"/>
                <a:cs typeface="Calibri" panose="020F0502020204030204" pitchFamily="34" charset="0"/>
              </a:rPr>
              <a:t>Components of CRT/ operations of CRT:-</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Electron gun</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Control grid</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Heating filament</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Focusing system </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accelerating anodes</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Deflection system</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Phosphor coated screen</a:t>
            </a:r>
          </a:p>
          <a:p>
            <a:endParaRPr lang="en-SG" dirty="0">
              <a:latin typeface="Calibri" panose="020F0502020204030204" pitchFamily="34" charset="0"/>
              <a:ea typeface="Calibri" panose="020F0502020204030204" pitchFamily="34" charset="0"/>
              <a:cs typeface="Calibri" panose="020F0502020204030204" pitchFamily="34" charset="0"/>
            </a:endParaRPr>
          </a:p>
          <a:p>
            <a:endParaRPr lang="en-SG" dirty="0"/>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pic>
        <p:nvPicPr>
          <p:cNvPr id="1026" name="Picture 2" descr="Cathode Ray Tube">
            <a:extLst>
              <a:ext uri="{FF2B5EF4-FFF2-40B4-BE49-F238E27FC236}">
                <a16:creationId xmlns:a16="http://schemas.microsoft.com/office/drawing/2014/main" id="{CB911644-E3C1-E70F-C321-EC5DCAE04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584" y="2657475"/>
            <a:ext cx="59436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96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pic>
        <p:nvPicPr>
          <p:cNvPr id="3" name="Picture 2">
            <a:extLst>
              <a:ext uri="{FF2B5EF4-FFF2-40B4-BE49-F238E27FC236}">
                <a16:creationId xmlns:a16="http://schemas.microsoft.com/office/drawing/2014/main" id="{F3074E3F-6917-9D5B-BC83-8A8E181F9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255" y="21868"/>
            <a:ext cx="5525271" cy="6306430"/>
          </a:xfrm>
          <a:prstGeom prst="rect">
            <a:avLst/>
          </a:prstGeom>
        </p:spPr>
      </p:pic>
    </p:spTree>
    <p:extLst>
      <p:ext uri="{BB962C8B-B14F-4D97-AF65-F5344CB8AC3E}">
        <p14:creationId xmlns:p14="http://schemas.microsoft.com/office/powerpoint/2010/main" val="365705072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495</TotalTime>
  <Words>2850</Words>
  <Application>Microsoft Office PowerPoint</Application>
  <PresentationFormat>Widescreen</PresentationFormat>
  <Paragraphs>276</Paragraphs>
  <Slides>24</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Aharoni</vt:lpstr>
      <vt:lpstr>Aptos</vt:lpstr>
      <vt:lpstr>Arial</vt:lpstr>
      <vt:lpstr>Calibri</vt:lpstr>
      <vt:lpstr>Cambria Math</vt:lpstr>
      <vt:lpstr>Century Schoolbook</vt:lpstr>
      <vt:lpstr>erdana</vt:lpstr>
      <vt:lpstr>Nunito</vt:lpstr>
      <vt:lpstr>sohne</vt:lpstr>
      <vt:lpstr>source-serif-pro</vt:lpstr>
      <vt:lpstr>var(--ff-lato)</vt:lpstr>
      <vt:lpstr>Wingdings</vt:lpstr>
      <vt:lpstr>Wingdings 2</vt:lpstr>
      <vt:lpstr>View</vt:lpstr>
      <vt:lpstr>Introduction  to  Computer Graphics</vt:lpstr>
      <vt:lpstr>Books &amp; Resources to follow</vt:lpstr>
      <vt:lpstr>Outlines Of This Lecture</vt:lpstr>
      <vt:lpstr>Introduction of Computer Graphics</vt:lpstr>
      <vt:lpstr>PowerPoint Presentation</vt:lpstr>
      <vt:lpstr>Application of Computer Graphics</vt:lpstr>
      <vt:lpstr>PowerPoint Presentation</vt:lpstr>
      <vt:lpstr>Graphics Monitor: Cathode ray tube(CRT) or refresh CRT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Aspect Ratio Solved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Graphics</dc:title>
  <dc:creator>Raajokiaa Ritu</dc:creator>
  <cp:lastModifiedBy>Raajokiaa Ritu</cp:lastModifiedBy>
  <cp:revision>104</cp:revision>
  <dcterms:created xsi:type="dcterms:W3CDTF">2024-04-20T16:58:57Z</dcterms:created>
  <dcterms:modified xsi:type="dcterms:W3CDTF">2024-10-28T05:28:13Z</dcterms:modified>
</cp:coreProperties>
</file>